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110" userDrawn="1">
          <p15:clr>
            <a:srgbClr val="A4A3A4"/>
          </p15:clr>
        </p15:guide>
        <p15:guide id="4" pos="2570" userDrawn="1">
          <p15:clr>
            <a:srgbClr val="A4A3A4"/>
          </p15:clr>
        </p15:guide>
        <p15:guide id="5" orient="horz" pos="142" userDrawn="1">
          <p15:clr>
            <a:srgbClr val="A4A3A4"/>
          </p15:clr>
        </p15:guide>
        <p15:guide id="6" orient="horz" pos="3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E65"/>
    <a:srgbClr val="4D9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B8A63-7F87-4940-9585-465276E92440}" v="196" dt="2023-09-11T20:58:16.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4660"/>
  </p:normalViewPr>
  <p:slideViewPr>
    <p:cSldViewPr snapToGrid="0">
      <p:cViewPr varScale="1">
        <p:scale>
          <a:sx n="118" d="100"/>
          <a:sy n="118" d="100"/>
        </p:scale>
        <p:origin x="232" y="320"/>
      </p:cViewPr>
      <p:guideLst>
        <p:guide orient="horz" pos="2160"/>
        <p:guide pos="3840"/>
        <p:guide pos="5110"/>
        <p:guide pos="2570"/>
        <p:guide orient="horz" pos="142"/>
        <p:guide orient="horz" pos="37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facinghistory.org/confronting-apartheid/chapter-2/women-rise-against-apartheid-and-change-movement"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overcomingapartheid.msu.edu/image.php?kid=163-577-305"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sahistory.org.za/article/anc-womens-league-ancwl" TargetMode="External"/><Relationship Id="rId7"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overcomingapartheid.msu.edu/image.php?kid=163-577-40" TargetMode="External"/><Relationship Id="rId4" Type="http://schemas.openxmlformats.org/officeDocument/2006/relationships/hyperlink" Target="https://www.sahistory.org.za/article/black-sash-history-transform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posts/nicholas-wolpe-ab33a623_saveliliesleaf-nationalheritage-liliesleaf-activity-6825792751662075904-tEvD"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sahistory.org.za/dated-event/20-000-women-march-union-buildings-protest-pass-law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www.sahistory.org.za/article/1956-womens-march-pretori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sahistory.org.za/node/150386"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https://www.sahistory.org.za/image/mrs-sisulu-centre-and-executive-members-natal-organisation-women-launch-no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ue background&#10;&#10;Description automatically generated">
            <a:extLst>
              <a:ext uri="{FF2B5EF4-FFF2-40B4-BE49-F238E27FC236}">
                <a16:creationId xmlns:a16="http://schemas.microsoft.com/office/drawing/2014/main" id="{03DA90EC-8303-53DC-2AB4-AFDC75F0A079}"/>
              </a:ext>
            </a:extLst>
          </p:cNvPr>
          <p:cNvPicPr>
            <a:picLocks noChangeAspect="1"/>
          </p:cNvPicPr>
          <p:nvPr/>
        </p:nvPicPr>
        <p:blipFill>
          <a:blip r:embed="rId2"/>
          <a:stretch>
            <a:fillRect/>
          </a:stretch>
        </p:blipFill>
        <p:spPr>
          <a:xfrm>
            <a:off x="4233" y="907"/>
            <a:ext cx="9468678" cy="6858026"/>
          </a:xfrm>
          <a:prstGeom prst="rect">
            <a:avLst/>
          </a:prstGeom>
        </p:spPr>
      </p:pic>
      <p:pic>
        <p:nvPicPr>
          <p:cNvPr id="13" name="Picture 12" descr="White text on a black background&#10;&#10;Description automatically generated">
            <a:extLst>
              <a:ext uri="{FF2B5EF4-FFF2-40B4-BE49-F238E27FC236}">
                <a16:creationId xmlns:a16="http://schemas.microsoft.com/office/drawing/2014/main" id="{398BDE87-84B2-1EE6-3B92-E17144B59884}"/>
              </a:ext>
            </a:extLst>
          </p:cNvPr>
          <p:cNvPicPr>
            <a:picLocks noChangeAspect="1"/>
          </p:cNvPicPr>
          <p:nvPr/>
        </p:nvPicPr>
        <p:blipFill>
          <a:blip r:embed="rId3"/>
          <a:stretch>
            <a:fillRect/>
          </a:stretch>
        </p:blipFill>
        <p:spPr>
          <a:xfrm>
            <a:off x="1348317" y="2217474"/>
            <a:ext cx="7336366" cy="2497138"/>
          </a:xfrm>
          <a:prstGeom prst="rect">
            <a:avLst/>
          </a:prstGeom>
        </p:spPr>
      </p:pic>
      <p:pic>
        <p:nvPicPr>
          <p:cNvPr id="15" name="Picture 14" descr="A blue sign with white letters&#10;&#10;Description automatically generated">
            <a:extLst>
              <a:ext uri="{FF2B5EF4-FFF2-40B4-BE49-F238E27FC236}">
                <a16:creationId xmlns:a16="http://schemas.microsoft.com/office/drawing/2014/main" id="{E35E1338-0C3B-E76D-9A72-785A4C7E99C6}"/>
              </a:ext>
            </a:extLst>
          </p:cNvPr>
          <p:cNvPicPr>
            <a:picLocks noChangeAspect="1"/>
          </p:cNvPicPr>
          <p:nvPr/>
        </p:nvPicPr>
        <p:blipFill>
          <a:blip r:embed="rId4"/>
          <a:stretch>
            <a:fillRect/>
          </a:stretch>
        </p:blipFill>
        <p:spPr>
          <a:xfrm>
            <a:off x="4233" y="4946674"/>
            <a:ext cx="4732867" cy="541820"/>
          </a:xfrm>
          <a:prstGeom prst="rect">
            <a:avLst/>
          </a:prstGeom>
        </p:spPr>
      </p:pic>
      <p:pic>
        <p:nvPicPr>
          <p:cNvPr id="3" name="Picture 2">
            <a:extLst>
              <a:ext uri="{FF2B5EF4-FFF2-40B4-BE49-F238E27FC236}">
                <a16:creationId xmlns:a16="http://schemas.microsoft.com/office/drawing/2014/main" id="{7072ACDB-33C0-CF1D-4C08-F06462ED9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800" y="1445683"/>
            <a:ext cx="1470689" cy="41148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208768"/>
            <a:ext cx="5562601" cy="1475241"/>
          </a:xfrm>
        </p:spPr>
        <p:txBody>
          <a:bodyPr>
            <a:normAutofit/>
          </a:bodyPr>
          <a:lstStyle/>
          <a:p>
            <a:pPr>
              <a:spcBef>
                <a:spcPts val="0"/>
              </a:spcBef>
            </a:pPr>
            <a:r>
              <a:rPr lang="en-GB" sz="4000" b="1" dirty="0">
                <a:solidFill>
                  <a:srgbClr val="002060"/>
                </a:solidFill>
                <a:latin typeface="Arial Narrow"/>
                <a:cs typeface="Arial"/>
              </a:rPr>
              <a:t>Women’s Experiences </a:t>
            </a:r>
            <a:br>
              <a:rPr lang="en-GB" sz="4000" b="1" dirty="0">
                <a:latin typeface="Arial Narrow"/>
                <a:cs typeface="Arial"/>
              </a:rPr>
            </a:br>
            <a:r>
              <a:rPr lang="en-GB" sz="4000" b="1" dirty="0">
                <a:solidFill>
                  <a:srgbClr val="002060"/>
                </a:solidFill>
                <a:latin typeface="Arial Narrow"/>
                <a:cs typeface="Arial"/>
              </a:rPr>
              <a:t>During Apartheid</a:t>
            </a:r>
            <a:endParaRPr lang="en-US" sz="4000" b="1">
              <a:solidFill>
                <a:srgbClr val="002060"/>
              </a:solidFill>
              <a:latin typeface="Arial Narrow"/>
              <a:cs typeface="Calibri Light" panose="020F0302020204030204"/>
            </a:endParaRPr>
          </a:p>
          <a:p>
            <a:pPr>
              <a:spcBef>
                <a:spcPts val="0"/>
              </a:spcBef>
            </a:pPr>
            <a:endParaRPr lang="en-GB" sz="4000" b="1" dirty="0">
              <a:solidFill>
                <a:srgbClr val="002060"/>
              </a:solidFill>
              <a:latin typeface="Arial Narrow"/>
              <a:cs typeface="Calibri Light"/>
            </a:endParaRPr>
          </a:p>
        </p:txBody>
      </p:sp>
      <p:pic>
        <p:nvPicPr>
          <p:cNvPr id="4" name="Content Placeholder 3" descr="A blue and white logo&#10;&#10;Description automatically generated">
            <a:extLst>
              <a:ext uri="{FF2B5EF4-FFF2-40B4-BE49-F238E27FC236}">
                <a16:creationId xmlns:a16="http://schemas.microsoft.com/office/drawing/2014/main" id="{7495ED99-B1DA-36C6-00C7-A7F8F35DB06D}"/>
              </a:ext>
            </a:extLst>
          </p:cNvPr>
          <p:cNvPicPr>
            <a:picLocks noGrp="1" noChangeAspect="1"/>
          </p:cNvPicPr>
          <p:nvPr>
            <p:ph idx="1"/>
          </p:nvPr>
        </p:nvPicPr>
        <p:blipFill>
          <a:blip r:embed="rId2"/>
          <a:stretch>
            <a:fillRect/>
          </a:stretch>
        </p:blipFill>
        <p:spPr>
          <a:xfrm>
            <a:off x="-10495" y="244884"/>
            <a:ext cx="6684434" cy="654820"/>
          </a:xfrm>
        </p:spPr>
      </p:pic>
      <p:sp>
        <p:nvSpPr>
          <p:cNvPr id="16" name="TextBox 15">
            <a:extLst>
              <a:ext uri="{FF2B5EF4-FFF2-40B4-BE49-F238E27FC236}">
                <a16:creationId xmlns:a16="http://schemas.microsoft.com/office/drawing/2014/main" id="{037726CB-0077-FA6B-32E1-1933912874E7}"/>
              </a:ext>
            </a:extLst>
          </p:cNvPr>
          <p:cNvSpPr txBox="1"/>
          <p:nvPr/>
        </p:nvSpPr>
        <p:spPr>
          <a:xfrm>
            <a:off x="533400" y="2452007"/>
            <a:ext cx="6770914" cy="3190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1000"/>
              </a:spcBef>
              <a:buClr>
                <a:srgbClr val="4D9770"/>
              </a:buClr>
              <a:buSzPct val="120000"/>
              <a:buFont typeface="Arial"/>
              <a:buChar char="•"/>
            </a:pPr>
            <a:r>
              <a:rPr lang="en-GB" sz="2800" b="1" dirty="0">
                <a:solidFill>
                  <a:srgbClr val="002060"/>
                </a:solidFill>
                <a:latin typeface="Arial Narrow"/>
                <a:cs typeface="Arial"/>
              </a:rPr>
              <a:t>“Reserves”, “Homelands” and “Bantustans”</a:t>
            </a:r>
            <a:endParaRPr lang="en-US" sz="2800" b="1" dirty="0">
              <a:latin typeface="Arial Narrow"/>
            </a:endParaRPr>
          </a:p>
          <a:p>
            <a:pPr marL="342900" indent="-342900">
              <a:spcBef>
                <a:spcPts val="1000"/>
              </a:spcBef>
              <a:buClr>
                <a:srgbClr val="4D9770"/>
              </a:buClr>
              <a:buSzPct val="120000"/>
              <a:buFont typeface="Arial"/>
              <a:buChar char="•"/>
            </a:pPr>
            <a:r>
              <a:rPr lang="en-GB" sz="2800" b="1" dirty="0">
                <a:solidFill>
                  <a:srgbClr val="002060"/>
                </a:solidFill>
                <a:latin typeface="Arial Narrow"/>
                <a:cs typeface="Arial"/>
              </a:rPr>
              <a:t>Rural areas vs urban centres</a:t>
            </a:r>
          </a:p>
          <a:p>
            <a:pPr marL="342900" indent="-342900">
              <a:spcBef>
                <a:spcPts val="1000"/>
              </a:spcBef>
              <a:buClr>
                <a:srgbClr val="4D9770"/>
              </a:buClr>
              <a:buSzPct val="120000"/>
              <a:buFont typeface="Arial"/>
              <a:buChar char="•"/>
            </a:pPr>
            <a:r>
              <a:rPr lang="en-GB" sz="2800" b="1" dirty="0">
                <a:solidFill>
                  <a:srgbClr val="002060"/>
                </a:solidFill>
                <a:latin typeface="Arial Narrow"/>
                <a:cs typeface="Arial"/>
              </a:rPr>
              <a:t>Pass Laws</a:t>
            </a:r>
          </a:p>
          <a:p>
            <a:pPr marL="342900" indent="-342900">
              <a:spcBef>
                <a:spcPts val="1000"/>
              </a:spcBef>
              <a:buClr>
                <a:srgbClr val="4D9770"/>
              </a:buClr>
              <a:buSzPct val="120000"/>
              <a:buFont typeface="Arial"/>
              <a:buChar char="•"/>
            </a:pPr>
            <a:r>
              <a:rPr lang="en-GB" sz="2800" b="1" dirty="0">
                <a:solidFill>
                  <a:srgbClr val="002060"/>
                </a:solidFill>
                <a:latin typeface="Arial Narrow"/>
                <a:cs typeface="Arial"/>
              </a:rPr>
              <a:t>Gendered labour policies</a:t>
            </a:r>
          </a:p>
          <a:p>
            <a:pPr marL="342900" indent="-342900">
              <a:spcBef>
                <a:spcPts val="1000"/>
              </a:spcBef>
              <a:buClr>
                <a:srgbClr val="4D9770"/>
              </a:buClr>
              <a:buSzPct val="120000"/>
              <a:buFont typeface="Arial"/>
              <a:buChar char="•"/>
            </a:pPr>
            <a:r>
              <a:rPr lang="en-GB" sz="2800" b="1" dirty="0">
                <a:solidFill>
                  <a:srgbClr val="002060"/>
                </a:solidFill>
                <a:latin typeface="Arial Narrow"/>
                <a:cs typeface="Arial"/>
              </a:rPr>
              <a:t>Control</a:t>
            </a:r>
          </a:p>
          <a:p>
            <a:pPr marL="285750" indent="-285750">
              <a:buFont typeface="Arial"/>
              <a:buChar char="•"/>
            </a:pPr>
            <a:endParaRPr lang="en-GB" sz="2800" b="1" dirty="0">
              <a:solidFill>
                <a:srgbClr val="002060"/>
              </a:solidFill>
              <a:latin typeface="Arial Narrow"/>
              <a:cs typeface="Calibri"/>
            </a:endParaRPr>
          </a:p>
        </p:txBody>
      </p:sp>
      <p:sp>
        <p:nvSpPr>
          <p:cNvPr id="17" name="Rectangle 16">
            <a:extLst>
              <a:ext uri="{FF2B5EF4-FFF2-40B4-BE49-F238E27FC236}">
                <a16:creationId xmlns:a16="http://schemas.microsoft.com/office/drawing/2014/main" id="{F0B4852E-BB11-69EA-6485-3ECCAEEDE5E4}"/>
              </a:ext>
            </a:extLst>
          </p:cNvPr>
          <p:cNvSpPr/>
          <p:nvPr/>
        </p:nvSpPr>
        <p:spPr>
          <a:xfrm>
            <a:off x="8137071" y="-137130"/>
            <a:ext cx="4065411"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pic>
        <p:nvPicPr>
          <p:cNvPr id="3" name="Google Shape;122;p2" descr="https://projects.kora.matrix.msu.edu/files/163-577-279/overcoming_apartheid-a0a7h5-a_3272.jpg">
            <a:hlinkClick r:id="rId3"/>
            <a:extLst>
              <a:ext uri="{FF2B5EF4-FFF2-40B4-BE49-F238E27FC236}">
                <a16:creationId xmlns:a16="http://schemas.microsoft.com/office/drawing/2014/main" id="{9E82F2F8-4195-B5FA-8695-021BB1E6FE38}"/>
              </a:ext>
            </a:extLst>
          </p:cNvPr>
          <p:cNvPicPr preferRelativeResize="0"/>
          <p:nvPr/>
        </p:nvPicPr>
        <p:blipFill rotWithShape="1">
          <a:blip r:embed="rId4">
            <a:alphaModFix/>
          </a:blip>
          <a:srcRect l="2797" t="3087" r="2823" b="3981"/>
          <a:stretch/>
        </p:blipFill>
        <p:spPr>
          <a:xfrm>
            <a:off x="7113610" y="3908727"/>
            <a:ext cx="3495775" cy="2536568"/>
          </a:xfrm>
          <a:prstGeom prst="rect">
            <a:avLst/>
          </a:prstGeom>
          <a:noFill/>
          <a:ln w="38100">
            <a:solidFill>
              <a:srgbClr val="4D9770"/>
            </a:solidFill>
            <a:miter lim="800000"/>
          </a:ln>
          <a:effectLst>
            <a:outerShdw blurRad="50800" dist="38100" dir="2700000" algn="tl" rotWithShape="0">
              <a:prstClr val="black">
                <a:alpha val="40000"/>
              </a:prstClr>
            </a:outerShdw>
          </a:effectLst>
        </p:spPr>
      </p:pic>
      <p:pic>
        <p:nvPicPr>
          <p:cNvPr id="8" name="Google Shape;123;p2" descr="https://projects.kora.matrix.msu.edu/files/163-577-305/overcoming_apartheid-a0a8a0-a_3272.jpg">
            <a:hlinkClick r:id="rId5"/>
            <a:extLst>
              <a:ext uri="{FF2B5EF4-FFF2-40B4-BE49-F238E27FC236}">
                <a16:creationId xmlns:a16="http://schemas.microsoft.com/office/drawing/2014/main" id="{32C65A4E-1C17-1E81-BA82-CDF7095A6393}"/>
              </a:ext>
            </a:extLst>
          </p:cNvPr>
          <p:cNvPicPr preferRelativeResize="0"/>
          <p:nvPr/>
        </p:nvPicPr>
        <p:blipFill rotWithShape="1">
          <a:blip r:embed="rId6">
            <a:alphaModFix/>
          </a:blip>
          <a:srcRect l="2294" t="2149" r="12322" b="8974"/>
          <a:stretch/>
        </p:blipFill>
        <p:spPr>
          <a:xfrm>
            <a:off x="9113808" y="337220"/>
            <a:ext cx="2719224" cy="3234287"/>
          </a:xfrm>
          <a:prstGeom prst="rect">
            <a:avLst/>
          </a:prstGeom>
          <a:noFill/>
          <a:ln w="38100">
            <a:solidFill>
              <a:srgbClr val="4D9770"/>
            </a:solidFill>
            <a:miter lim="800000"/>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0C13D60-EFFE-4E78-46AA-93B6ADC7DD94}"/>
              </a:ext>
            </a:extLst>
          </p:cNvPr>
          <p:cNvSpPr txBox="1"/>
          <p:nvPr/>
        </p:nvSpPr>
        <p:spPr>
          <a:xfrm>
            <a:off x="505874" y="5782382"/>
            <a:ext cx="7043787"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 links:</a:t>
            </a:r>
            <a:endParaRPr lang="en-GB" sz="1400" b="1" i="1" dirty="0">
              <a:solidFill>
                <a:srgbClr val="272E65"/>
              </a:solidFill>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r>
              <a:rPr lang="en-GB" sz="1400" i="1" dirty="0">
                <a:solidFill>
                  <a:srgbClr val="4D9770"/>
                </a:solidFill>
                <a:latin typeface="Arial Narrow" panose="020B0604020202020204" pitchFamily="34" charset="0"/>
                <a:ea typeface="Arial"/>
                <a:cs typeface="Arial Narrow" panose="020B0604020202020204" pitchFamily="34" charset="0"/>
                <a:sym typeface="Arial"/>
                <a:hlinkClick r:id="rId5">
                  <a:extLst>
                    <a:ext uri="{A12FA001-AC4F-418D-AE19-62706E023703}">
                      <ahyp:hlinkClr xmlns:ahyp="http://schemas.microsoft.com/office/drawing/2018/hyperlinkcolor" val="tx"/>
                    </a:ext>
                  </a:extLst>
                </a:hlinkClick>
              </a:rPr>
              <a:t>South Africa: Overcoming Apartheid (msu.edu) </a:t>
            </a:r>
            <a:endParaRPr lang="en-GB" sz="1400" i="1" dirty="0">
              <a:solidFill>
                <a:srgbClr val="4D9770"/>
              </a:solidFill>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r>
              <a:rPr lang="en-GB" sz="1400" i="1" dirty="0">
                <a:solidFill>
                  <a:srgbClr val="4D977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Women Rise Up Against Apartheid and Change the Movement | Facing History and Ourselves</a:t>
            </a:r>
            <a:endParaRPr lang="en-GB" sz="1400" i="1" dirty="0">
              <a:solidFill>
                <a:srgbClr val="4D9770"/>
              </a:solidFill>
              <a:latin typeface="Arial Narrow" panose="020B0604020202020204" pitchFamily="34" charset="0"/>
              <a:ea typeface="Arial"/>
              <a:cs typeface="Arial Narrow" panose="020B0604020202020204" pitchFamily="34" charset="0"/>
              <a:sym typeface="Arial"/>
            </a:endParaRPr>
          </a:p>
        </p:txBody>
      </p:sp>
    </p:spTree>
    <p:extLst>
      <p:ext uri="{BB962C8B-B14F-4D97-AF65-F5344CB8AC3E}">
        <p14:creationId xmlns:p14="http://schemas.microsoft.com/office/powerpoint/2010/main" val="354466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B4852E-BB11-69EA-6485-3ECCAEEDE5E4}"/>
              </a:ext>
            </a:extLst>
          </p:cNvPr>
          <p:cNvSpPr/>
          <p:nvPr/>
        </p:nvSpPr>
        <p:spPr>
          <a:xfrm>
            <a:off x="-10495" y="-137130"/>
            <a:ext cx="1221297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pic>
        <p:nvPicPr>
          <p:cNvPr id="6" name="Picture 5">
            <a:extLst>
              <a:ext uri="{FF2B5EF4-FFF2-40B4-BE49-F238E27FC236}">
                <a16:creationId xmlns:a16="http://schemas.microsoft.com/office/drawing/2014/main" id="{1ECAAC0A-D77B-56BE-64E4-56393DAF9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108"/>
            <a:ext cx="6648359" cy="655200"/>
          </a:xfrm>
          <a:prstGeom prst="rect">
            <a:avLst/>
          </a:prstGeom>
        </p:spPr>
      </p:pic>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208769"/>
            <a:ext cx="5562601" cy="747032"/>
          </a:xfrm>
        </p:spPr>
        <p:txBody>
          <a:bodyPr anchor="t">
            <a:normAutofit/>
          </a:bodyPr>
          <a:lstStyle/>
          <a:p>
            <a:pPr>
              <a:spcBef>
                <a:spcPts val="0"/>
              </a:spcBef>
            </a:pPr>
            <a:r>
              <a:rPr lang="en-GB" sz="4000" b="1" dirty="0">
                <a:solidFill>
                  <a:schemeClr val="bg1"/>
                </a:solidFill>
                <a:latin typeface="Arial Narrow"/>
                <a:cs typeface="Arial"/>
              </a:rPr>
              <a:t>Groups</a:t>
            </a:r>
            <a:endParaRPr lang="en-GB" sz="4000" b="1" dirty="0">
              <a:solidFill>
                <a:schemeClr val="bg1"/>
              </a:solidFill>
              <a:latin typeface="Arial Narrow"/>
              <a:cs typeface="Calibri Light"/>
            </a:endParaRPr>
          </a:p>
        </p:txBody>
      </p:sp>
      <p:sp>
        <p:nvSpPr>
          <p:cNvPr id="10" name="TextBox 9">
            <a:extLst>
              <a:ext uri="{FF2B5EF4-FFF2-40B4-BE49-F238E27FC236}">
                <a16:creationId xmlns:a16="http://schemas.microsoft.com/office/drawing/2014/main" id="{10C13D60-EFFE-4E78-46AA-93B6ADC7DD94}"/>
              </a:ext>
            </a:extLst>
          </p:cNvPr>
          <p:cNvSpPr txBox="1"/>
          <p:nvPr/>
        </p:nvSpPr>
        <p:spPr>
          <a:xfrm>
            <a:off x="505874" y="5782382"/>
            <a:ext cx="7043787" cy="1169551"/>
          </a:xfrm>
          <a:prstGeom prst="rect">
            <a:avLst/>
          </a:prstGeom>
          <a:noFill/>
        </p:spPr>
        <p:txBody>
          <a:bodyPr wrap="square">
            <a:spAutoFit/>
          </a:bodyPr>
          <a:lstStyle/>
          <a:p>
            <a:pPr marL="0" marR="0" lvl="0" indent="0" algn="l" rtl="0">
              <a:spcBef>
                <a:spcPts val="0"/>
              </a:spcBef>
              <a:spcAft>
                <a:spcPts val="0"/>
              </a:spcAft>
              <a:buNone/>
            </a:pPr>
            <a:r>
              <a:rPr lang="en-GB" sz="1400" b="1" i="1" dirty="0">
                <a:solidFill>
                  <a:schemeClr val="bg1"/>
                </a:solidFill>
                <a:latin typeface="Arial Narrow" panose="020B0604020202020204" pitchFamily="34" charset="0"/>
                <a:ea typeface="Arial"/>
                <a:cs typeface="Arial Narrow" panose="020B0604020202020204" pitchFamily="34" charset="0"/>
                <a:sym typeface="Arial"/>
              </a:rPr>
              <a:t>Image links:</a:t>
            </a:r>
          </a:p>
          <a:p>
            <a:pPr marL="0" marR="0" lvl="0" indent="0" algn="l" rtl="0">
              <a:spcBef>
                <a:spcPts val="0"/>
              </a:spcBef>
              <a:spcAft>
                <a:spcPts val="0"/>
              </a:spcAft>
              <a:buNone/>
            </a:pPr>
            <a:r>
              <a:rPr lang="en-GB" sz="1400" i="1" dirty="0">
                <a:solidFill>
                  <a:srgbClr val="00B05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ANC Women’s League (ANCWL) | South African History Online (</a:t>
            </a:r>
            <a:r>
              <a:rPr lang="en-GB" sz="1400" i="1" dirty="0" err="1">
                <a:solidFill>
                  <a:srgbClr val="00B05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sahistory.org.za</a:t>
            </a:r>
            <a:r>
              <a:rPr lang="en-GB" sz="1400" i="1" dirty="0">
                <a:solidFill>
                  <a:srgbClr val="00B05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 </a:t>
            </a:r>
            <a:endParaRPr lang="en-GB" sz="1400" i="1" dirty="0">
              <a:solidFill>
                <a:srgbClr val="00B050"/>
              </a:solidFill>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r>
              <a:rPr lang="en-GB" sz="1400" i="1" dirty="0">
                <a:solidFill>
                  <a:srgbClr val="00B05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The Black Sash: A History of Transformation | South African History Online (</a:t>
            </a:r>
            <a:r>
              <a:rPr lang="en-GB" sz="1400" i="1" dirty="0" err="1">
                <a:solidFill>
                  <a:srgbClr val="00B05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sahistory.org.za</a:t>
            </a:r>
            <a:r>
              <a:rPr lang="en-GB" sz="1400" i="1" dirty="0">
                <a:solidFill>
                  <a:srgbClr val="00B05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 </a:t>
            </a:r>
            <a:endParaRPr lang="en-GB" sz="1400" i="1" dirty="0">
              <a:solidFill>
                <a:srgbClr val="00B050"/>
              </a:solidFill>
              <a:latin typeface="Arial Narrow" panose="020B0604020202020204" pitchFamily="34" charset="0"/>
              <a:cs typeface="Arial Narrow" panose="020B0604020202020204" pitchFamily="34" charset="0"/>
            </a:endParaRPr>
          </a:p>
          <a:p>
            <a:r>
              <a:rPr lang="en-GB" sz="1400" i="1" dirty="0">
                <a:solidFill>
                  <a:srgbClr val="00B050"/>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South Africa: Overcoming Apartheid (</a:t>
            </a:r>
            <a:r>
              <a:rPr lang="en-GB" sz="1400" i="1" dirty="0" err="1">
                <a:solidFill>
                  <a:srgbClr val="00B050"/>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msu.edu</a:t>
            </a:r>
            <a:r>
              <a:rPr lang="en-GB" sz="1400" i="1" dirty="0">
                <a:solidFill>
                  <a:srgbClr val="00B050"/>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 </a:t>
            </a:r>
            <a:endParaRPr lang="en-GB" sz="1400" i="1" dirty="0">
              <a:solidFill>
                <a:srgbClr val="00B050"/>
              </a:solidFill>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endParaRPr lang="en-GB" sz="1400" i="1" dirty="0">
              <a:solidFill>
                <a:schemeClr val="bg1"/>
              </a:solidFill>
              <a:latin typeface="Arial Narrow" panose="020B0604020202020204" pitchFamily="34" charset="0"/>
              <a:cs typeface="Arial Narrow" panose="020B0604020202020204" pitchFamily="34" charset="0"/>
            </a:endParaRPr>
          </a:p>
        </p:txBody>
      </p:sp>
      <p:pic>
        <p:nvPicPr>
          <p:cNvPr id="3" name="Google Shape;131;p3" descr="https://www.sahistory.org.za/sites/default/files/styles/default_image/public/article_pics/ancwl_logo.jpg?itok=Di1pfPxd">
            <a:hlinkClick r:id="rId3"/>
            <a:extLst>
              <a:ext uri="{FF2B5EF4-FFF2-40B4-BE49-F238E27FC236}">
                <a16:creationId xmlns:a16="http://schemas.microsoft.com/office/drawing/2014/main" id="{514C819B-6ACE-57C2-248B-B8F46B942824}"/>
              </a:ext>
            </a:extLst>
          </p:cNvPr>
          <p:cNvPicPr preferRelativeResize="0"/>
          <p:nvPr/>
        </p:nvPicPr>
        <p:blipFill rotWithShape="1">
          <a:blip r:embed="rId6">
            <a:alphaModFix/>
          </a:blip>
          <a:srcRect/>
          <a:stretch/>
        </p:blipFill>
        <p:spPr>
          <a:xfrm>
            <a:off x="2753866" y="1954255"/>
            <a:ext cx="2381250" cy="3305175"/>
          </a:xfrm>
          <a:prstGeom prst="rect">
            <a:avLst/>
          </a:prstGeom>
          <a:noFill/>
          <a:ln w="38100">
            <a:solidFill>
              <a:srgbClr val="4D9770"/>
            </a:solidFill>
          </a:ln>
        </p:spPr>
      </p:pic>
      <p:pic>
        <p:nvPicPr>
          <p:cNvPr id="4" name="Google Shape;134;p3" descr="See the source image">
            <a:hlinkClick r:id="rId5"/>
            <a:extLst>
              <a:ext uri="{FF2B5EF4-FFF2-40B4-BE49-F238E27FC236}">
                <a16:creationId xmlns:a16="http://schemas.microsoft.com/office/drawing/2014/main" id="{60DF18DD-6BB4-6009-4F70-E63E54878399}"/>
              </a:ext>
            </a:extLst>
          </p:cNvPr>
          <p:cNvPicPr preferRelativeResize="0"/>
          <p:nvPr/>
        </p:nvPicPr>
        <p:blipFill rotWithShape="1">
          <a:blip r:embed="rId7">
            <a:alphaModFix/>
          </a:blip>
          <a:srcRect/>
          <a:stretch/>
        </p:blipFill>
        <p:spPr>
          <a:xfrm>
            <a:off x="9215663" y="1954254"/>
            <a:ext cx="2268138" cy="3305175"/>
          </a:xfrm>
          <a:prstGeom prst="rect">
            <a:avLst/>
          </a:prstGeom>
          <a:noFill/>
          <a:ln w="38100">
            <a:solidFill>
              <a:srgbClr val="4D9770"/>
            </a:solidFill>
          </a:ln>
        </p:spPr>
      </p:pic>
      <p:pic>
        <p:nvPicPr>
          <p:cNvPr id="5" name="Google Shape;137;p3" descr="http://www.sahistory.org.za/sites/default/files/helen.jpg">
            <a:hlinkClick r:id="rId4"/>
            <a:extLst>
              <a:ext uri="{FF2B5EF4-FFF2-40B4-BE49-F238E27FC236}">
                <a16:creationId xmlns:a16="http://schemas.microsoft.com/office/drawing/2014/main" id="{BCE00E08-04F3-AE59-ED79-724959559E7D}"/>
              </a:ext>
            </a:extLst>
          </p:cNvPr>
          <p:cNvPicPr preferRelativeResize="0"/>
          <p:nvPr/>
        </p:nvPicPr>
        <p:blipFill rotWithShape="1">
          <a:blip r:embed="rId8">
            <a:alphaModFix/>
          </a:blip>
          <a:srcRect l="12751" t="2168" r="8513" b="2179"/>
          <a:stretch/>
        </p:blipFill>
        <p:spPr>
          <a:xfrm>
            <a:off x="5599920" y="1516919"/>
            <a:ext cx="3150939" cy="2650620"/>
          </a:xfrm>
          <a:prstGeom prst="rect">
            <a:avLst/>
          </a:prstGeom>
          <a:noFill/>
          <a:ln w="38100">
            <a:solidFill>
              <a:srgbClr val="4D9770"/>
            </a:solidFill>
          </a:ln>
        </p:spPr>
      </p:pic>
      <p:sp>
        <p:nvSpPr>
          <p:cNvPr id="7" name="Google Shape;132;p3">
            <a:extLst>
              <a:ext uri="{FF2B5EF4-FFF2-40B4-BE49-F238E27FC236}">
                <a16:creationId xmlns:a16="http://schemas.microsoft.com/office/drawing/2014/main" id="{6043458B-9F55-54A8-CCC2-46FFB5F70D23}"/>
              </a:ext>
            </a:extLst>
          </p:cNvPr>
          <p:cNvSpPr txBox="1"/>
          <p:nvPr/>
        </p:nvSpPr>
        <p:spPr>
          <a:xfrm>
            <a:off x="8927741" y="1165600"/>
            <a:ext cx="281825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Arial Narrow" panose="020B0604020202020204" pitchFamily="34" charset="0"/>
                <a:ea typeface="Arial"/>
                <a:cs typeface="Arial Narrow" panose="020B0604020202020204" pitchFamily="34" charset="0"/>
                <a:sym typeface="Arial"/>
              </a:rPr>
              <a:t>Federation of South African Women (FEDSAW)</a:t>
            </a:r>
            <a:endParaRPr sz="2000" dirty="0">
              <a:latin typeface="Arial Narrow" panose="020B0604020202020204" pitchFamily="34" charset="0"/>
              <a:cs typeface="Arial Narrow" panose="020B0604020202020204" pitchFamily="34" charset="0"/>
            </a:endParaRPr>
          </a:p>
        </p:txBody>
      </p:sp>
      <p:sp>
        <p:nvSpPr>
          <p:cNvPr id="8" name="Google Shape;133;p3">
            <a:extLst>
              <a:ext uri="{FF2B5EF4-FFF2-40B4-BE49-F238E27FC236}">
                <a16:creationId xmlns:a16="http://schemas.microsoft.com/office/drawing/2014/main" id="{30CF7E8C-7C61-4DFA-0FDF-91ADF843DFC2}"/>
              </a:ext>
            </a:extLst>
          </p:cNvPr>
          <p:cNvSpPr txBox="1"/>
          <p:nvPr/>
        </p:nvSpPr>
        <p:spPr>
          <a:xfrm>
            <a:off x="2753866" y="1433932"/>
            <a:ext cx="238125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Arial Narrow" panose="020B0604020202020204" pitchFamily="34" charset="0"/>
                <a:ea typeface="Arial"/>
                <a:cs typeface="Arial Narrow" panose="020B0604020202020204" pitchFamily="34" charset="0"/>
                <a:sym typeface="Arial"/>
              </a:rPr>
              <a:t>ANC Women’s League</a:t>
            </a:r>
            <a:endParaRPr sz="2000" dirty="0">
              <a:latin typeface="Arial Narrow" panose="020B0604020202020204" pitchFamily="34" charset="0"/>
              <a:cs typeface="Arial Narrow" panose="020B0604020202020204" pitchFamily="34" charset="0"/>
            </a:endParaRPr>
          </a:p>
        </p:txBody>
      </p:sp>
      <p:sp>
        <p:nvSpPr>
          <p:cNvPr id="9" name="Google Shape;135;p3">
            <a:extLst>
              <a:ext uri="{FF2B5EF4-FFF2-40B4-BE49-F238E27FC236}">
                <a16:creationId xmlns:a16="http://schemas.microsoft.com/office/drawing/2014/main" id="{FF27886E-9C87-CBB8-15B4-39A9A276352F}"/>
              </a:ext>
            </a:extLst>
          </p:cNvPr>
          <p:cNvSpPr txBox="1"/>
          <p:nvPr/>
        </p:nvSpPr>
        <p:spPr>
          <a:xfrm>
            <a:off x="5599919" y="4311946"/>
            <a:ext cx="315093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Arial Narrow" panose="020B0604020202020204" pitchFamily="34" charset="0"/>
                <a:ea typeface="Arial"/>
                <a:cs typeface="Arial Narrow" panose="020B0604020202020204" pitchFamily="34" charset="0"/>
                <a:sym typeface="Arial"/>
              </a:rPr>
              <a:t>The Black Sash (formerly </a:t>
            </a:r>
            <a:br>
              <a:rPr lang="en-GB" sz="2000" dirty="0">
                <a:solidFill>
                  <a:schemeClr val="lt1"/>
                </a:solidFill>
                <a:latin typeface="Arial Narrow" panose="020B0604020202020204" pitchFamily="34" charset="0"/>
                <a:ea typeface="Arial"/>
                <a:cs typeface="Arial Narrow" panose="020B0604020202020204" pitchFamily="34" charset="0"/>
                <a:sym typeface="Arial"/>
              </a:rPr>
            </a:br>
            <a:r>
              <a:rPr lang="en-GB" sz="2000" dirty="0">
                <a:solidFill>
                  <a:schemeClr val="lt1"/>
                </a:solidFill>
                <a:latin typeface="Arial Narrow" panose="020B0604020202020204" pitchFamily="34" charset="0"/>
                <a:ea typeface="Arial"/>
                <a:cs typeface="Arial Narrow" panose="020B0604020202020204" pitchFamily="34" charset="0"/>
                <a:sym typeface="Arial"/>
              </a:rPr>
              <a:t>The Women’s </a:t>
            </a:r>
            <a:r>
              <a:rPr lang="en-GB" sz="2000" dirty="0" err="1">
                <a:solidFill>
                  <a:schemeClr val="lt1"/>
                </a:solidFill>
                <a:latin typeface="Arial Narrow" panose="020B0604020202020204" pitchFamily="34" charset="0"/>
                <a:ea typeface="Arial"/>
                <a:cs typeface="Arial Narrow" panose="020B0604020202020204" pitchFamily="34" charset="0"/>
                <a:sym typeface="Arial"/>
              </a:rPr>
              <a:t>Defense</a:t>
            </a:r>
            <a:r>
              <a:rPr lang="en-GB" sz="2000" dirty="0">
                <a:solidFill>
                  <a:schemeClr val="lt1"/>
                </a:solidFill>
                <a:latin typeface="Arial Narrow" panose="020B0604020202020204" pitchFamily="34" charset="0"/>
                <a:ea typeface="Arial"/>
                <a:cs typeface="Arial Narrow" panose="020B0604020202020204" pitchFamily="34" charset="0"/>
                <a:sym typeface="Arial"/>
              </a:rPr>
              <a:t> of </a:t>
            </a:r>
            <a:br>
              <a:rPr lang="en-GB" sz="2000" dirty="0">
                <a:solidFill>
                  <a:schemeClr val="lt1"/>
                </a:solidFill>
                <a:latin typeface="Arial Narrow" panose="020B0604020202020204" pitchFamily="34" charset="0"/>
                <a:ea typeface="Arial"/>
                <a:cs typeface="Arial Narrow" panose="020B0604020202020204" pitchFamily="34" charset="0"/>
                <a:sym typeface="Arial"/>
              </a:rPr>
            </a:br>
            <a:r>
              <a:rPr lang="en-GB" sz="2000" dirty="0">
                <a:solidFill>
                  <a:schemeClr val="lt1"/>
                </a:solidFill>
                <a:latin typeface="Arial Narrow" panose="020B0604020202020204" pitchFamily="34" charset="0"/>
                <a:ea typeface="Arial"/>
                <a:cs typeface="Arial Narrow" panose="020B0604020202020204" pitchFamily="34" charset="0"/>
                <a:sym typeface="Arial"/>
              </a:rPr>
              <a:t>The Constitution League) </a:t>
            </a:r>
            <a:endParaRPr sz="20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97372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17" name="Rectangle 16">
            <a:extLst>
              <a:ext uri="{FF2B5EF4-FFF2-40B4-BE49-F238E27FC236}">
                <a16:creationId xmlns:a16="http://schemas.microsoft.com/office/drawing/2014/main" id="{F0B4852E-BB11-69EA-6485-3ECCAEEDE5E4}"/>
              </a:ext>
            </a:extLst>
          </p:cNvPr>
          <p:cNvSpPr/>
          <p:nvPr/>
        </p:nvSpPr>
        <p:spPr>
          <a:xfrm>
            <a:off x="4079875" y="-137130"/>
            <a:ext cx="812260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072743" y="1208768"/>
            <a:ext cx="5562601" cy="646331"/>
          </a:xfrm>
        </p:spPr>
        <p:txBody>
          <a:bodyPr anchor="t">
            <a:spAutoFit/>
          </a:bodyPr>
          <a:lstStyle/>
          <a:p>
            <a:pPr>
              <a:spcBef>
                <a:spcPts val="0"/>
              </a:spcBef>
            </a:pPr>
            <a:r>
              <a:rPr lang="en-GB" sz="4000" b="1" dirty="0">
                <a:solidFill>
                  <a:schemeClr val="bg1"/>
                </a:solidFill>
                <a:latin typeface="Arial Narrow"/>
                <a:cs typeface="Arial"/>
              </a:rPr>
              <a:t>The 1954 Women’s Charter</a:t>
            </a:r>
            <a:endParaRPr lang="en-GB" sz="4000" b="1" dirty="0">
              <a:solidFill>
                <a:schemeClr val="bg1"/>
              </a:solidFill>
              <a:latin typeface="Arial Narrow"/>
              <a:cs typeface="Calibri Light"/>
            </a:endParaRPr>
          </a:p>
        </p:txBody>
      </p:sp>
      <p:sp>
        <p:nvSpPr>
          <p:cNvPr id="16" name="TextBox 15">
            <a:extLst>
              <a:ext uri="{FF2B5EF4-FFF2-40B4-BE49-F238E27FC236}">
                <a16:creationId xmlns:a16="http://schemas.microsoft.com/office/drawing/2014/main" id="{037726CB-0077-FA6B-32E1-1933912874E7}"/>
              </a:ext>
            </a:extLst>
          </p:cNvPr>
          <p:cNvSpPr txBox="1"/>
          <p:nvPr/>
        </p:nvSpPr>
        <p:spPr>
          <a:xfrm>
            <a:off x="5067299" y="1855099"/>
            <a:ext cx="687070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0"/>
              </a:spcAft>
              <a:buNone/>
            </a:pPr>
            <a:r>
              <a:rPr lang="en-GB" sz="2200" dirty="0">
                <a:solidFill>
                  <a:schemeClr val="lt1"/>
                </a:solidFill>
                <a:latin typeface="Arial Narrow" panose="020B0604020202020204" pitchFamily="34" charset="0"/>
                <a:ea typeface="Arial"/>
                <a:cs typeface="Arial Narrow" panose="020B0604020202020204" pitchFamily="34" charset="0"/>
                <a:sym typeface="Arial"/>
              </a:rPr>
              <a:t>Adopted at the Founding Conference of the Federation of </a:t>
            </a:r>
            <a:br>
              <a:rPr lang="en-GB" sz="2200" dirty="0">
                <a:solidFill>
                  <a:schemeClr val="lt1"/>
                </a:solidFill>
                <a:latin typeface="Arial Narrow" panose="020B0604020202020204" pitchFamily="34" charset="0"/>
                <a:ea typeface="Arial"/>
                <a:cs typeface="Arial Narrow" panose="020B0604020202020204" pitchFamily="34" charset="0"/>
                <a:sym typeface="Arial"/>
              </a:rPr>
            </a:br>
            <a:r>
              <a:rPr lang="en-GB" sz="2200" dirty="0">
                <a:solidFill>
                  <a:schemeClr val="lt1"/>
                </a:solidFill>
                <a:latin typeface="Arial Narrow" panose="020B0604020202020204" pitchFamily="34" charset="0"/>
                <a:ea typeface="Arial"/>
                <a:cs typeface="Arial Narrow" panose="020B0604020202020204" pitchFamily="34" charset="0"/>
                <a:sym typeface="Arial"/>
              </a:rPr>
              <a:t>South African Women in April 1954, the charter expressed the philosophy and aims of FSAW and was adopted unanimously. </a:t>
            </a:r>
            <a:endParaRPr lang="en-GB" sz="2200" dirty="0">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endParaRPr lang="en-GB" sz="2200" b="1" dirty="0">
              <a:solidFill>
                <a:schemeClr val="lt1"/>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2200" b="1" dirty="0">
                <a:solidFill>
                  <a:schemeClr val="lt1"/>
                </a:solidFill>
                <a:latin typeface="Arial Narrow" panose="020B0604020202020204" pitchFamily="34" charset="0"/>
                <a:ea typeface="Arial"/>
                <a:cs typeface="Arial Narrow" panose="020B0604020202020204" pitchFamily="34" charset="0"/>
                <a:sym typeface="Arial"/>
              </a:rPr>
              <a:t>Preamble:</a:t>
            </a:r>
          </a:p>
          <a:p>
            <a:pPr marL="0" marR="0" lvl="0" indent="0" algn="l" rtl="0">
              <a:spcBef>
                <a:spcPts val="0"/>
              </a:spcBef>
              <a:spcAft>
                <a:spcPts val="0"/>
              </a:spcAft>
              <a:buNone/>
            </a:pPr>
            <a:r>
              <a:rPr lang="en-GB" sz="2200" i="1" dirty="0">
                <a:solidFill>
                  <a:schemeClr val="lt1"/>
                </a:solidFill>
                <a:latin typeface="Arial Narrow" panose="020B0604020202020204" pitchFamily="34" charset="0"/>
                <a:ea typeface="Arial"/>
                <a:cs typeface="Arial Narrow" panose="020B0604020202020204" pitchFamily="34" charset="0"/>
                <a:sym typeface="Arial"/>
              </a:rPr>
              <a:t>We, the women of South Africa, wives and mothers, working women and housewives, African, Indians, European and Coloured, hereby declare our aim of striving for the removal of all laws, regulations, conventions and customs that discriminate against us as women, and that deprive us in any way of our inherent right to the advantages, responsibilities and opportunities that society offers to any one section of the population.</a:t>
            </a:r>
            <a:endParaRPr lang="en-GB" sz="2200" i="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10C13D60-EFFE-4E78-46AA-93B6ADC7DD94}"/>
              </a:ext>
            </a:extLst>
          </p:cNvPr>
          <p:cNvSpPr txBox="1"/>
          <p:nvPr/>
        </p:nvSpPr>
        <p:spPr>
          <a:xfrm>
            <a:off x="505875" y="5782382"/>
            <a:ext cx="3393026"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a:t>
            </a:r>
          </a:p>
          <a:p>
            <a:pPr marL="0" marR="0" lvl="0" indent="0" algn="l" rtl="0">
              <a:spcBef>
                <a:spcPts val="0"/>
              </a:spcBef>
              <a:spcAft>
                <a:spcPts val="0"/>
              </a:spcAft>
              <a:buNone/>
            </a:pPr>
            <a:r>
              <a:rPr lang="en-GB" sz="1400" i="1" dirty="0">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Nicholas </a:t>
            </a:r>
            <a:r>
              <a:rPr lang="en-GB" sz="1400" i="1" dirty="0" err="1">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Wolpe</a:t>
            </a:r>
            <a:r>
              <a:rPr lang="en-GB" sz="1400" i="1" dirty="0">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 on LinkedIn: #</a:t>
            </a:r>
            <a:r>
              <a:rPr lang="en-GB" sz="1400" i="1" dirty="0" err="1">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saveliliesleaf</a:t>
            </a:r>
            <a:r>
              <a:rPr lang="en-GB" sz="1400" i="1" dirty="0">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 #</a:t>
            </a:r>
            <a:r>
              <a:rPr lang="en-GB" sz="1400" i="1" dirty="0" err="1">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nationalheritage</a:t>
            </a:r>
            <a:r>
              <a:rPr lang="en-GB" sz="1400" i="1" dirty="0">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 #</a:t>
            </a:r>
            <a:r>
              <a:rPr lang="en-GB" sz="1400" i="1" dirty="0" err="1">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liliesleaf</a:t>
            </a:r>
            <a:r>
              <a:rPr lang="en-GB" sz="1400" i="1" dirty="0">
                <a:solidFill>
                  <a:srgbClr val="4D9770"/>
                </a:solidFill>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 </a:t>
            </a:r>
            <a:endParaRPr lang="en-GB" sz="1400" i="1" dirty="0">
              <a:solidFill>
                <a:srgbClr val="4D9770"/>
              </a:solidFill>
              <a:latin typeface="Arial Narrow" panose="020B0604020202020204" pitchFamily="34" charset="0"/>
              <a:cs typeface="Arial Narrow" panose="020B0604020202020204" pitchFamily="34" charset="0"/>
            </a:endParaRPr>
          </a:p>
        </p:txBody>
      </p:sp>
      <p:pic>
        <p:nvPicPr>
          <p:cNvPr id="9" name="Picture 8">
            <a:extLst>
              <a:ext uri="{FF2B5EF4-FFF2-40B4-BE49-F238E27FC236}">
                <a16:creationId xmlns:a16="http://schemas.microsoft.com/office/drawing/2014/main" id="{5E4E8215-3111-521D-E33E-A99B80103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641" y="230403"/>
            <a:ext cx="6648359" cy="655200"/>
          </a:xfrm>
          <a:prstGeom prst="rect">
            <a:avLst/>
          </a:prstGeom>
        </p:spPr>
      </p:pic>
      <p:pic>
        <p:nvPicPr>
          <p:cNvPr id="3" name="Google Shape;144;p4">
            <a:hlinkClick r:id="rId2"/>
            <a:extLst>
              <a:ext uri="{FF2B5EF4-FFF2-40B4-BE49-F238E27FC236}">
                <a16:creationId xmlns:a16="http://schemas.microsoft.com/office/drawing/2014/main" id="{CA51442C-4232-93A6-769B-4209427C2998}"/>
              </a:ext>
            </a:extLst>
          </p:cNvPr>
          <p:cNvPicPr preferRelativeResize="0"/>
          <p:nvPr/>
        </p:nvPicPr>
        <p:blipFill rotWithShape="1">
          <a:blip r:embed="rId4">
            <a:alphaModFix/>
          </a:blip>
          <a:srcRect l="1349" r="1499"/>
          <a:stretch/>
        </p:blipFill>
        <p:spPr>
          <a:xfrm>
            <a:off x="686355" y="401271"/>
            <a:ext cx="3744227" cy="5212849"/>
          </a:xfrm>
          <a:prstGeom prst="rect">
            <a:avLst/>
          </a:prstGeom>
          <a:noFill/>
          <a:ln w="38100">
            <a:solidFill>
              <a:srgbClr val="4D977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76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069226"/>
            <a:ext cx="5562601" cy="1245652"/>
          </a:xfrm>
        </p:spPr>
        <p:txBody>
          <a:bodyPr anchor="t">
            <a:noAutofit/>
          </a:bodyPr>
          <a:lstStyle/>
          <a:p>
            <a:pPr>
              <a:spcBef>
                <a:spcPts val="0"/>
              </a:spcBef>
            </a:pPr>
            <a:r>
              <a:rPr lang="en-GB" sz="4000" b="1" dirty="0">
                <a:solidFill>
                  <a:srgbClr val="002060"/>
                </a:solidFill>
                <a:latin typeface="Arial Narrow"/>
                <a:cs typeface="Arial"/>
              </a:rPr>
              <a:t>The 1956 Women’s March on Pretoria</a:t>
            </a:r>
            <a:endParaRPr lang="en-GB" sz="4000" b="1" dirty="0">
              <a:solidFill>
                <a:srgbClr val="002060"/>
              </a:solidFill>
              <a:latin typeface="Arial Narrow"/>
              <a:cs typeface="Calibri Light"/>
            </a:endParaRPr>
          </a:p>
        </p:txBody>
      </p:sp>
      <p:pic>
        <p:nvPicPr>
          <p:cNvPr id="4" name="Content Placeholder 3" descr="A blue and white logo&#10;&#10;Description automatically generated">
            <a:extLst>
              <a:ext uri="{FF2B5EF4-FFF2-40B4-BE49-F238E27FC236}">
                <a16:creationId xmlns:a16="http://schemas.microsoft.com/office/drawing/2014/main" id="{7495ED99-B1DA-36C6-00C7-A7F8F35DB06D}"/>
              </a:ext>
            </a:extLst>
          </p:cNvPr>
          <p:cNvPicPr>
            <a:picLocks noGrp="1" noChangeAspect="1"/>
          </p:cNvPicPr>
          <p:nvPr>
            <p:ph idx="1"/>
          </p:nvPr>
        </p:nvPicPr>
        <p:blipFill>
          <a:blip r:embed="rId2"/>
          <a:stretch>
            <a:fillRect/>
          </a:stretch>
        </p:blipFill>
        <p:spPr>
          <a:xfrm>
            <a:off x="-10495" y="244884"/>
            <a:ext cx="6684434" cy="654820"/>
          </a:xfrm>
        </p:spPr>
      </p:pic>
      <p:sp>
        <p:nvSpPr>
          <p:cNvPr id="16" name="TextBox 15">
            <a:extLst>
              <a:ext uri="{FF2B5EF4-FFF2-40B4-BE49-F238E27FC236}">
                <a16:creationId xmlns:a16="http://schemas.microsoft.com/office/drawing/2014/main" id="{037726CB-0077-FA6B-32E1-1933912874E7}"/>
              </a:ext>
            </a:extLst>
          </p:cNvPr>
          <p:cNvSpPr txBox="1"/>
          <p:nvPr/>
        </p:nvSpPr>
        <p:spPr>
          <a:xfrm>
            <a:off x="533399" y="2314878"/>
            <a:ext cx="6987311" cy="4072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2200" dirty="0">
                <a:solidFill>
                  <a:srgbClr val="272E65"/>
                </a:solidFill>
                <a:latin typeface="Arial Narrow" panose="020B0604020202020204" pitchFamily="34" charset="0"/>
                <a:ea typeface="Arial"/>
                <a:cs typeface="Arial Narrow" panose="020B0604020202020204" pitchFamily="34" charset="0"/>
                <a:sym typeface="Arial"/>
              </a:rPr>
              <a:t>On the 9th August 1956, over 20,000 women from all backgrounds and cultures including Indians, Coloureds, Whites, and Blacks held a march on the Union Buildings of Pretoria to protest against the pass laws.</a:t>
            </a:r>
          </a:p>
          <a:p>
            <a:pPr marL="0" marR="0" lvl="0" indent="0" algn="l" rtl="0">
              <a:spcBef>
                <a:spcPts val="0"/>
              </a:spcBef>
              <a:spcAft>
                <a:spcPts val="500"/>
              </a:spcAft>
              <a:buNone/>
            </a:pPr>
            <a:r>
              <a:rPr lang="en-GB" sz="2200" dirty="0">
                <a:solidFill>
                  <a:srgbClr val="272E65"/>
                </a:solidFill>
                <a:latin typeface="Arial Narrow" panose="020B0604020202020204" pitchFamily="34" charset="0"/>
                <a:ea typeface="Arial"/>
                <a:cs typeface="Arial Narrow" panose="020B0604020202020204" pitchFamily="34" charset="0"/>
                <a:sym typeface="Arial"/>
              </a:rPr>
              <a:t>The 1956 Women’s March played a vital role in the women becoming more visible participants in the anti-apartheid struggle.</a:t>
            </a:r>
          </a:p>
          <a:p>
            <a:pPr marL="0" marR="0" lvl="0" indent="0" algn="l" rtl="0">
              <a:spcBef>
                <a:spcPts val="0"/>
              </a:spcBef>
              <a:spcAft>
                <a:spcPts val="500"/>
              </a:spcAft>
              <a:buNone/>
            </a:pPr>
            <a:r>
              <a:rPr lang="en-GB" sz="2200" dirty="0">
                <a:solidFill>
                  <a:srgbClr val="272E65"/>
                </a:solidFill>
                <a:latin typeface="Arial Narrow" panose="020B0604020202020204" pitchFamily="34" charset="0"/>
                <a:ea typeface="Arial"/>
                <a:cs typeface="Arial Narrow" panose="020B0604020202020204" pitchFamily="34" charset="0"/>
                <a:sym typeface="Arial"/>
              </a:rPr>
              <a:t>The march led to the rise of several strong female leaders in the struggle against apartheid, and increased the presence of women in mass media that called upon the march to inspire others. </a:t>
            </a:r>
          </a:p>
          <a:p>
            <a:pPr marL="0" marR="0" lvl="0" indent="0" algn="l" rtl="0">
              <a:spcBef>
                <a:spcPts val="0"/>
              </a:spcBef>
              <a:spcAft>
                <a:spcPts val="500"/>
              </a:spcAft>
              <a:buNone/>
            </a:pPr>
            <a:endParaRPr lang="en-GB" sz="2200" dirty="0">
              <a:solidFill>
                <a:srgbClr val="272E65"/>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500"/>
              </a:spcAft>
              <a:buNone/>
            </a:pPr>
            <a:endParaRPr lang="en-GB" sz="2200" i="1" dirty="0">
              <a:solidFill>
                <a:srgbClr val="272E65"/>
              </a:solidFill>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F0B4852E-BB11-69EA-6485-3ECCAEEDE5E4}"/>
              </a:ext>
            </a:extLst>
          </p:cNvPr>
          <p:cNvSpPr/>
          <p:nvPr/>
        </p:nvSpPr>
        <p:spPr>
          <a:xfrm>
            <a:off x="8137071" y="-137130"/>
            <a:ext cx="4065411"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0" name="TextBox 9">
            <a:extLst>
              <a:ext uri="{FF2B5EF4-FFF2-40B4-BE49-F238E27FC236}">
                <a16:creationId xmlns:a16="http://schemas.microsoft.com/office/drawing/2014/main" id="{10C13D60-EFFE-4E78-46AA-93B6ADC7DD94}"/>
              </a:ext>
            </a:extLst>
          </p:cNvPr>
          <p:cNvSpPr txBox="1"/>
          <p:nvPr/>
        </p:nvSpPr>
        <p:spPr>
          <a:xfrm>
            <a:off x="505874" y="5782382"/>
            <a:ext cx="7817511"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 links:</a:t>
            </a:r>
          </a:p>
          <a:p>
            <a:pPr marL="0" marR="0" lvl="0" indent="0" algn="l" rtl="0">
              <a:spcBef>
                <a:spcPts val="0"/>
              </a:spcBef>
              <a:spcAft>
                <a:spcPts val="0"/>
              </a:spcAft>
              <a:buNone/>
            </a:pPr>
            <a:r>
              <a:rPr lang="en-GB" sz="1400" i="1" dirty="0">
                <a:solidFill>
                  <a:srgbClr val="4D977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20,000 Women march to the Union Buildings in protest of pass laws | South African History Online (</a:t>
            </a:r>
            <a:r>
              <a:rPr lang="en-GB" sz="1400" i="1" dirty="0" err="1">
                <a:solidFill>
                  <a:srgbClr val="4D977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sahistory.org.za</a:t>
            </a:r>
            <a:r>
              <a:rPr lang="en-GB" sz="1400" i="1" dirty="0">
                <a:solidFill>
                  <a:srgbClr val="4D977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a:t>
            </a:r>
            <a:endParaRPr lang="en-GB" sz="1400" i="1" dirty="0">
              <a:solidFill>
                <a:srgbClr val="4D9770"/>
              </a:solidFill>
              <a:latin typeface="Arial Narrow" panose="020B0604020202020204" pitchFamily="34" charset="0"/>
              <a:cs typeface="Arial Narrow" panose="020B0604020202020204" pitchFamily="34" charset="0"/>
            </a:endParaRPr>
          </a:p>
          <a:p>
            <a:pPr marL="0" marR="0" lvl="0" indent="0" algn="l" rtl="0">
              <a:spcBef>
                <a:spcPts val="0"/>
              </a:spcBef>
              <a:spcAft>
                <a:spcPts val="0"/>
              </a:spcAft>
              <a:buNone/>
            </a:pPr>
            <a:r>
              <a:rPr lang="en-GB" sz="1400" i="1" dirty="0">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The 1956 Women’s March in Pretoria | South African History Online (</a:t>
            </a:r>
            <a:r>
              <a:rPr lang="en-GB" sz="1400" i="1" dirty="0" err="1">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sahistory.org.za</a:t>
            </a:r>
            <a:r>
              <a:rPr lang="en-GB" sz="1400" i="1" dirty="0">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a:t>
            </a:r>
            <a:endParaRPr lang="en-GB" sz="1400" i="1" dirty="0">
              <a:solidFill>
                <a:srgbClr val="4D9770"/>
              </a:solidFill>
              <a:latin typeface="Arial Narrow" panose="020B0604020202020204" pitchFamily="34" charset="0"/>
              <a:cs typeface="Arial Narrow" panose="020B0604020202020204" pitchFamily="34" charset="0"/>
            </a:endParaRPr>
          </a:p>
        </p:txBody>
      </p:sp>
      <p:pic>
        <p:nvPicPr>
          <p:cNvPr id="5" name="Google Shape;153;p5" descr="https://www.sahistory.org.za/sites/default/files/women_march_0.jpg">
            <a:hlinkClick r:id="rId4"/>
            <a:extLst>
              <a:ext uri="{FF2B5EF4-FFF2-40B4-BE49-F238E27FC236}">
                <a16:creationId xmlns:a16="http://schemas.microsoft.com/office/drawing/2014/main" id="{29FAF9E9-D652-3164-29C5-EF43967D04B0}"/>
              </a:ext>
            </a:extLst>
          </p:cNvPr>
          <p:cNvPicPr preferRelativeResize="0"/>
          <p:nvPr/>
        </p:nvPicPr>
        <p:blipFill rotWithShape="1">
          <a:blip r:embed="rId5">
            <a:alphaModFix/>
          </a:blip>
          <a:srcRect/>
          <a:stretch/>
        </p:blipFill>
        <p:spPr>
          <a:xfrm>
            <a:off x="7843416" y="3052884"/>
            <a:ext cx="3585246" cy="2480990"/>
          </a:xfrm>
          <a:prstGeom prst="rect">
            <a:avLst/>
          </a:prstGeom>
          <a:noFill/>
          <a:ln w="38100">
            <a:solidFill>
              <a:srgbClr val="4D9770"/>
            </a:solidFill>
            <a:miter lim="800000"/>
          </a:ln>
          <a:effectLst>
            <a:outerShdw blurRad="50800" dist="38100" dir="2700000" algn="tl" rotWithShape="0">
              <a:prstClr val="black">
                <a:alpha val="40000"/>
              </a:prstClr>
            </a:outerShdw>
          </a:effectLst>
        </p:spPr>
      </p:pic>
      <p:pic>
        <p:nvPicPr>
          <p:cNvPr id="6" name="Google Shape;155;p5" descr="See the source image">
            <a:hlinkClick r:id="rId3"/>
            <a:extLst>
              <a:ext uri="{FF2B5EF4-FFF2-40B4-BE49-F238E27FC236}">
                <a16:creationId xmlns:a16="http://schemas.microsoft.com/office/drawing/2014/main" id="{DC3F3859-2A7D-F0F6-93D1-CC7AE75FEF75}"/>
              </a:ext>
            </a:extLst>
          </p:cNvPr>
          <p:cNvPicPr preferRelativeResize="0"/>
          <p:nvPr/>
        </p:nvPicPr>
        <p:blipFill rotWithShape="1">
          <a:blip r:embed="rId6">
            <a:alphaModFix/>
          </a:blip>
          <a:srcRect l="3663"/>
          <a:stretch/>
        </p:blipFill>
        <p:spPr>
          <a:xfrm>
            <a:off x="7843416" y="361446"/>
            <a:ext cx="3585246" cy="2475538"/>
          </a:xfrm>
          <a:prstGeom prst="rect">
            <a:avLst/>
          </a:prstGeom>
          <a:noFill/>
          <a:ln w="38100">
            <a:solidFill>
              <a:srgbClr val="4D9770"/>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417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B4852E-BB11-69EA-6485-3ECCAEEDE5E4}"/>
              </a:ext>
            </a:extLst>
          </p:cNvPr>
          <p:cNvSpPr/>
          <p:nvPr/>
        </p:nvSpPr>
        <p:spPr>
          <a:xfrm>
            <a:off x="-10495" y="-137130"/>
            <a:ext cx="1221297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pic>
        <p:nvPicPr>
          <p:cNvPr id="28" name="Picture 27">
            <a:extLst>
              <a:ext uri="{FF2B5EF4-FFF2-40B4-BE49-F238E27FC236}">
                <a16:creationId xmlns:a16="http://schemas.microsoft.com/office/drawing/2014/main" id="{D512A9EF-9282-5C62-7C94-D6AC193A0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650" y="1419786"/>
            <a:ext cx="3053042" cy="2160000"/>
          </a:xfrm>
          <a:prstGeom prst="rect">
            <a:avLst/>
          </a:prstGeom>
          <a:effectLst>
            <a:outerShdw blurRad="50800" dist="38100" dir="8100000" algn="tr" rotWithShape="0">
              <a:prstClr val="black">
                <a:alpha val="40000"/>
              </a:prstClr>
            </a:outerShdw>
          </a:effectLst>
        </p:spPr>
      </p:pic>
      <p:pic>
        <p:nvPicPr>
          <p:cNvPr id="30" name="Picture 29">
            <a:extLst>
              <a:ext uri="{FF2B5EF4-FFF2-40B4-BE49-F238E27FC236}">
                <a16:creationId xmlns:a16="http://schemas.microsoft.com/office/drawing/2014/main" id="{442274E4-34F1-07BA-8E63-B8907A265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37" y="3757290"/>
            <a:ext cx="3053042" cy="2160000"/>
          </a:xfrm>
          <a:prstGeom prst="rect">
            <a:avLst/>
          </a:prstGeom>
          <a:effectLst>
            <a:outerShdw blurRad="50800" dist="38100" dir="8100000" algn="tr" rotWithShape="0">
              <a:prstClr val="black">
                <a:alpha val="40000"/>
              </a:prstClr>
            </a:outerShdw>
          </a:effectLst>
        </p:spPr>
      </p:pic>
      <p:pic>
        <p:nvPicPr>
          <p:cNvPr id="32" name="Picture 31">
            <a:extLst>
              <a:ext uri="{FF2B5EF4-FFF2-40B4-BE49-F238E27FC236}">
                <a16:creationId xmlns:a16="http://schemas.microsoft.com/office/drawing/2014/main" id="{F3E6697D-5574-E2FC-9F8F-4635B4CDD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165" y="1849010"/>
            <a:ext cx="3053042" cy="2160000"/>
          </a:xfrm>
          <a:prstGeom prst="rect">
            <a:avLst/>
          </a:prstGeom>
          <a:effectLst>
            <a:outerShdw blurRad="50800" dist="38100" dir="8100000" algn="tr" rotWithShape="0">
              <a:prstClr val="black">
                <a:alpha val="40000"/>
              </a:prstClr>
            </a:outerShdw>
          </a:effectLst>
        </p:spPr>
      </p:pic>
      <p:pic>
        <p:nvPicPr>
          <p:cNvPr id="34" name="Picture 33">
            <a:extLst>
              <a:ext uri="{FF2B5EF4-FFF2-40B4-BE49-F238E27FC236}">
                <a16:creationId xmlns:a16="http://schemas.microsoft.com/office/drawing/2014/main" id="{F3EA2F86-8985-1F51-C6FF-FFFFAA6BF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395" y="4186514"/>
            <a:ext cx="3053042" cy="2160000"/>
          </a:xfrm>
          <a:prstGeom prst="rect">
            <a:avLst/>
          </a:prstGeom>
          <a:effectLst>
            <a:outerShdw blurRad="50800" dist="38100" dir="8100000" algn="tr" rotWithShape="0">
              <a:prstClr val="black">
                <a:alpha val="40000"/>
              </a:prstClr>
            </a:outerShdw>
          </a:effectLst>
        </p:spPr>
      </p:pic>
      <p:pic>
        <p:nvPicPr>
          <p:cNvPr id="36" name="Picture 35">
            <a:extLst>
              <a:ext uri="{FF2B5EF4-FFF2-40B4-BE49-F238E27FC236}">
                <a16:creationId xmlns:a16="http://schemas.microsoft.com/office/drawing/2014/main" id="{BF6165B5-95AF-9D33-A3AE-A4E51A9EB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8439" y="2921816"/>
            <a:ext cx="3053042" cy="2160000"/>
          </a:xfrm>
          <a:prstGeom prst="rect">
            <a:avLst/>
          </a:prstGeom>
          <a:effectLst>
            <a:outerShdw blurRad="50800" dist="38100" dir="8100000" algn="tr" rotWithShape="0">
              <a:prstClr val="black">
                <a:alpha val="40000"/>
              </a:prstClr>
            </a:outerShdw>
          </a:effectLst>
        </p:spPr>
      </p:pic>
      <p:pic>
        <p:nvPicPr>
          <p:cNvPr id="38" name="Picture 37">
            <a:extLst>
              <a:ext uri="{FF2B5EF4-FFF2-40B4-BE49-F238E27FC236}">
                <a16:creationId xmlns:a16="http://schemas.microsoft.com/office/drawing/2014/main" id="{E34DF49B-526E-4AB5-92BF-936F62FECF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6330" y="584312"/>
            <a:ext cx="3053042" cy="2160000"/>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1ECAAC0A-D77B-56BE-64E4-56393DAF96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62108"/>
            <a:ext cx="6648359" cy="655200"/>
          </a:xfrm>
          <a:prstGeom prst="rect">
            <a:avLst/>
          </a:prstGeom>
        </p:spPr>
      </p:pic>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208769"/>
            <a:ext cx="2038141" cy="707846"/>
          </a:xfrm>
        </p:spPr>
        <p:txBody>
          <a:bodyPr anchor="t">
            <a:normAutofit/>
          </a:bodyPr>
          <a:lstStyle/>
          <a:p>
            <a:pPr>
              <a:spcBef>
                <a:spcPts val="0"/>
              </a:spcBef>
            </a:pPr>
            <a:r>
              <a:rPr lang="en-GB" sz="4000" b="1" dirty="0">
                <a:solidFill>
                  <a:schemeClr val="bg1"/>
                </a:solidFill>
                <a:latin typeface="Arial Narrow"/>
                <a:cs typeface="Arial"/>
              </a:rPr>
              <a:t>Fact File</a:t>
            </a:r>
            <a:endParaRPr lang="en-GB" sz="4000" b="1" dirty="0">
              <a:solidFill>
                <a:schemeClr val="bg1"/>
              </a:solidFill>
              <a:latin typeface="Arial Narrow"/>
              <a:cs typeface="Calibri Light"/>
            </a:endParaRPr>
          </a:p>
        </p:txBody>
      </p:sp>
      <p:sp>
        <p:nvSpPr>
          <p:cNvPr id="11" name="TextBox 10">
            <a:extLst>
              <a:ext uri="{FF2B5EF4-FFF2-40B4-BE49-F238E27FC236}">
                <a16:creationId xmlns:a16="http://schemas.microsoft.com/office/drawing/2014/main" id="{C991A795-79F6-9015-C4BB-1AE0A311C62B}"/>
              </a:ext>
            </a:extLst>
          </p:cNvPr>
          <p:cNvSpPr txBox="1"/>
          <p:nvPr/>
        </p:nvSpPr>
        <p:spPr>
          <a:xfrm>
            <a:off x="538843" y="1916615"/>
            <a:ext cx="270844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0"/>
              </a:spcAft>
              <a:buNone/>
            </a:pPr>
            <a:r>
              <a:rPr lang="en-GB" sz="2200" dirty="0">
                <a:solidFill>
                  <a:schemeClr val="lt1"/>
                </a:solidFill>
                <a:latin typeface="Arial Narrow" panose="020B0604020202020204" pitchFamily="34" charset="0"/>
                <a:ea typeface="Arial"/>
                <a:cs typeface="Arial Narrow" panose="020B0604020202020204" pitchFamily="34" charset="0"/>
                <a:sym typeface="Arial"/>
              </a:rPr>
              <a:t>Using the </a:t>
            </a:r>
            <a:r>
              <a:rPr lang="en-GB" sz="2200" u="sng" dirty="0">
                <a:solidFill>
                  <a:srgbClr val="00B050"/>
                </a:solidFill>
                <a:latin typeface="Arial Narrow" panose="020B0604020202020204" pitchFamily="34" charset="0"/>
                <a:ea typeface="Arial"/>
                <a:cs typeface="Arial Narrow" panose="020B0604020202020204" pitchFamily="34" charset="0"/>
                <a:sym typeface="Arial"/>
              </a:rPr>
              <a:t>resource files in this pack</a:t>
            </a:r>
            <a:r>
              <a:rPr lang="en-GB" sz="2200" dirty="0">
                <a:solidFill>
                  <a:schemeClr val="lt1"/>
                </a:solidFill>
                <a:latin typeface="Arial Narrow" panose="020B0604020202020204" pitchFamily="34" charset="0"/>
                <a:ea typeface="Arial"/>
                <a:cs typeface="Arial Narrow" panose="020B0604020202020204" pitchFamily="34" charset="0"/>
                <a:sym typeface="Arial"/>
              </a:rPr>
              <a:t>, create a fact file about your chosen individual. </a:t>
            </a:r>
          </a:p>
          <a:p>
            <a:pPr marL="0" marR="0" lvl="0" indent="0" algn="l" rtl="0">
              <a:spcBef>
                <a:spcPts val="0"/>
              </a:spcBef>
              <a:spcAft>
                <a:spcPts val="0"/>
              </a:spcAft>
              <a:buNone/>
            </a:pPr>
            <a:endParaRPr lang="en-GB" sz="2200" dirty="0">
              <a:solidFill>
                <a:schemeClr val="lt1"/>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2200" b="1" dirty="0">
                <a:solidFill>
                  <a:schemeClr val="lt1"/>
                </a:solidFill>
                <a:latin typeface="Arial Narrow" panose="020B0604020202020204" pitchFamily="34" charset="0"/>
                <a:ea typeface="Arial"/>
                <a:cs typeface="Arial Narrow" panose="020B0604020202020204" pitchFamily="34" charset="0"/>
                <a:sym typeface="Arial"/>
              </a:rPr>
              <a:t>Tip: </a:t>
            </a:r>
            <a:r>
              <a:rPr lang="en-GB" sz="2200" dirty="0">
                <a:solidFill>
                  <a:schemeClr val="lt1"/>
                </a:solidFill>
                <a:latin typeface="Arial Narrow" panose="020B0604020202020204" pitchFamily="34" charset="0"/>
                <a:ea typeface="Arial"/>
                <a:cs typeface="Arial Narrow" panose="020B0604020202020204" pitchFamily="34" charset="0"/>
                <a:sym typeface="Arial"/>
              </a:rPr>
              <a:t>Read through all the information before you start filling in your fact file sheet.</a:t>
            </a:r>
          </a:p>
          <a:p>
            <a:pPr marL="0" marR="0" lvl="0" indent="0" algn="l" rtl="0">
              <a:spcBef>
                <a:spcPts val="0"/>
              </a:spcBef>
              <a:spcAft>
                <a:spcPts val="0"/>
              </a:spcAft>
              <a:buNone/>
            </a:pPr>
            <a:endParaRPr lang="en-GB" sz="2200" dirty="0">
              <a:solidFill>
                <a:schemeClr val="lt1"/>
              </a:solidFill>
              <a:latin typeface="Arial Narrow" panose="020B0604020202020204" pitchFamily="34" charset="0"/>
              <a:ea typeface="Arial"/>
              <a:cs typeface="Arial Narrow" panose="020B0604020202020204" pitchFamily="34" charset="0"/>
              <a:sym typeface="Arial"/>
            </a:endParaRPr>
          </a:p>
        </p:txBody>
      </p:sp>
    </p:spTree>
    <p:extLst>
      <p:ext uri="{BB962C8B-B14F-4D97-AF65-F5344CB8AC3E}">
        <p14:creationId xmlns:p14="http://schemas.microsoft.com/office/powerpoint/2010/main" val="368996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069226"/>
            <a:ext cx="5562601" cy="654820"/>
          </a:xfrm>
        </p:spPr>
        <p:txBody>
          <a:bodyPr anchor="t">
            <a:noAutofit/>
          </a:bodyPr>
          <a:lstStyle/>
          <a:p>
            <a:pPr>
              <a:spcBef>
                <a:spcPts val="0"/>
              </a:spcBef>
            </a:pPr>
            <a:r>
              <a:rPr lang="en-GB" sz="4000" b="1" dirty="0">
                <a:solidFill>
                  <a:srgbClr val="002060"/>
                </a:solidFill>
                <a:latin typeface="Arial Narrow"/>
                <a:cs typeface="Arial"/>
              </a:rPr>
              <a:t>Group Discussion</a:t>
            </a:r>
            <a:endParaRPr lang="en-GB" sz="4000" b="1" dirty="0">
              <a:solidFill>
                <a:srgbClr val="002060"/>
              </a:solidFill>
              <a:latin typeface="Arial Narrow"/>
              <a:cs typeface="Calibri Light"/>
            </a:endParaRPr>
          </a:p>
        </p:txBody>
      </p:sp>
      <p:pic>
        <p:nvPicPr>
          <p:cNvPr id="4" name="Content Placeholder 3" descr="A blue and white logo&#10;&#10;Description automatically generated">
            <a:extLst>
              <a:ext uri="{FF2B5EF4-FFF2-40B4-BE49-F238E27FC236}">
                <a16:creationId xmlns:a16="http://schemas.microsoft.com/office/drawing/2014/main" id="{7495ED99-B1DA-36C6-00C7-A7F8F35DB06D}"/>
              </a:ext>
            </a:extLst>
          </p:cNvPr>
          <p:cNvPicPr>
            <a:picLocks noGrp="1" noChangeAspect="1"/>
          </p:cNvPicPr>
          <p:nvPr>
            <p:ph idx="1"/>
          </p:nvPr>
        </p:nvPicPr>
        <p:blipFill>
          <a:blip r:embed="rId2"/>
          <a:stretch>
            <a:fillRect/>
          </a:stretch>
        </p:blipFill>
        <p:spPr>
          <a:xfrm>
            <a:off x="-10495" y="244884"/>
            <a:ext cx="6684434" cy="654820"/>
          </a:xfrm>
        </p:spPr>
      </p:pic>
      <p:sp>
        <p:nvSpPr>
          <p:cNvPr id="16" name="TextBox 15">
            <a:extLst>
              <a:ext uri="{FF2B5EF4-FFF2-40B4-BE49-F238E27FC236}">
                <a16:creationId xmlns:a16="http://schemas.microsoft.com/office/drawing/2014/main" id="{037726CB-0077-FA6B-32E1-1933912874E7}"/>
              </a:ext>
            </a:extLst>
          </p:cNvPr>
          <p:cNvSpPr txBox="1"/>
          <p:nvPr/>
        </p:nvSpPr>
        <p:spPr>
          <a:xfrm>
            <a:off x="533399" y="1893568"/>
            <a:ext cx="7227278"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000" marR="0" lvl="0" indent="-180000" algn="l" rtl="0">
              <a:spcBef>
                <a:spcPts val="0"/>
              </a:spcBef>
              <a:spcAft>
                <a:spcPts val="6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What have you learned today that you did not know before? </a:t>
            </a:r>
          </a:p>
          <a:p>
            <a:pPr marL="180000" marR="0" lvl="0" indent="-180000" algn="l" rtl="0">
              <a:spcBef>
                <a:spcPts val="0"/>
              </a:spcBef>
              <a:spcAft>
                <a:spcPts val="6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Has this session changed how you think about apartheid or the anti-apartheid movement?</a:t>
            </a:r>
          </a:p>
          <a:p>
            <a:pPr marL="180000" marR="0" lvl="0" indent="-180000" algn="l" rtl="0">
              <a:spcBef>
                <a:spcPts val="0"/>
              </a:spcBef>
              <a:spcAft>
                <a:spcPts val="6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Why were women central to the anti-apartheid movement?</a:t>
            </a:r>
          </a:p>
          <a:p>
            <a:pPr marL="180000" marR="0" lvl="0" indent="-180000" algn="l" rtl="0">
              <a:spcBef>
                <a:spcPts val="0"/>
              </a:spcBef>
              <a:spcAft>
                <a:spcPts val="6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Why do you think their contributions have been overlooked until more recently? </a:t>
            </a:r>
          </a:p>
          <a:p>
            <a:pPr marL="180000" marR="0" lvl="0" indent="-180000" algn="l" rtl="0">
              <a:spcBef>
                <a:spcPts val="0"/>
              </a:spcBef>
              <a:spcAft>
                <a:spcPts val="6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How relevant are these struggles and issues for women in South Africa today? </a:t>
            </a:r>
            <a:endParaRPr lang="en-GB" sz="1800" dirty="0">
              <a:solidFill>
                <a:srgbClr val="272E65"/>
              </a:solidFill>
              <a:latin typeface="Arial Narrow" panose="020B060402020202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F0B4852E-BB11-69EA-6485-3ECCAEEDE5E4}"/>
              </a:ext>
            </a:extLst>
          </p:cNvPr>
          <p:cNvSpPr/>
          <p:nvPr/>
        </p:nvSpPr>
        <p:spPr>
          <a:xfrm>
            <a:off x="8137071" y="-137130"/>
            <a:ext cx="4065411"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0" name="TextBox 9">
            <a:extLst>
              <a:ext uri="{FF2B5EF4-FFF2-40B4-BE49-F238E27FC236}">
                <a16:creationId xmlns:a16="http://schemas.microsoft.com/office/drawing/2014/main" id="{10C13D60-EFFE-4E78-46AA-93B6ADC7DD94}"/>
              </a:ext>
            </a:extLst>
          </p:cNvPr>
          <p:cNvSpPr txBox="1"/>
          <p:nvPr/>
        </p:nvSpPr>
        <p:spPr>
          <a:xfrm>
            <a:off x="505875" y="5782382"/>
            <a:ext cx="6270064" cy="954107"/>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 links:</a:t>
            </a:r>
          </a:p>
          <a:p>
            <a:pPr marL="0" marR="0" lvl="0" indent="0" algn="l" rtl="0">
              <a:spcBef>
                <a:spcPts val="0"/>
              </a:spcBef>
              <a:spcAft>
                <a:spcPts val="0"/>
              </a:spcAft>
              <a:buNone/>
            </a:pPr>
            <a:r>
              <a:rPr lang="en-GB" sz="1400" i="1" dirty="0">
                <a:solidFill>
                  <a:srgbClr val="4D9770"/>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Women's March 1956 02 | South African History Online (sahistory.org.za</a:t>
            </a:r>
            <a:r>
              <a:rPr lang="en-GB" sz="1400" i="1" dirty="0">
                <a:solidFill>
                  <a:srgbClr val="4D9770"/>
                </a:solidFill>
                <a:latin typeface="Arial Narrow" panose="020B0604020202020204" pitchFamily="34" charset="0"/>
                <a:cs typeface="Arial Narrow" panose="020B0604020202020204" pitchFamily="34" charset="0"/>
              </a:rPr>
              <a:t>)</a:t>
            </a:r>
          </a:p>
          <a:p>
            <a:pPr marL="0" marR="0" lvl="0" indent="0" algn="l" rtl="0">
              <a:spcBef>
                <a:spcPts val="0"/>
              </a:spcBef>
              <a:spcAft>
                <a:spcPts val="0"/>
              </a:spcAft>
              <a:buNone/>
            </a:pPr>
            <a:r>
              <a:rPr lang="en-GB" sz="1400" i="1" dirty="0">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Mrs Sisulu (centre) and executive members of the Natal Organisation of Women at the launch of NOW | South African History Online (</a:t>
            </a:r>
            <a:r>
              <a:rPr lang="en-GB" sz="1400" i="1" dirty="0" err="1">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sahistory.org.za</a:t>
            </a:r>
            <a:r>
              <a:rPr lang="en-GB" sz="1400" i="1" dirty="0">
                <a:solidFill>
                  <a:srgbClr val="4D977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a:t>
            </a:r>
            <a:endParaRPr lang="en-GB" sz="1400" i="1" dirty="0">
              <a:solidFill>
                <a:srgbClr val="4D9770"/>
              </a:solidFill>
              <a:latin typeface="Arial Narrow" panose="020B0604020202020204" pitchFamily="34" charset="0"/>
              <a:cs typeface="Arial Narrow" panose="020B0604020202020204" pitchFamily="34" charset="0"/>
            </a:endParaRPr>
          </a:p>
        </p:txBody>
      </p:sp>
      <p:pic>
        <p:nvPicPr>
          <p:cNvPr id="7" name="Google Shape;174;p7" descr="http://www.sahistory.org.za/sites/default/files/article/file%20attachment/1980s-now_0.jpg">
            <a:extLst>
              <a:ext uri="{FF2B5EF4-FFF2-40B4-BE49-F238E27FC236}">
                <a16:creationId xmlns:a16="http://schemas.microsoft.com/office/drawing/2014/main" id="{1921A260-A579-73B4-3C66-B3DCB2A5EAF4}"/>
              </a:ext>
            </a:extLst>
          </p:cNvPr>
          <p:cNvPicPr preferRelativeResize="0"/>
          <p:nvPr/>
        </p:nvPicPr>
        <p:blipFill rotWithShape="1">
          <a:blip r:embed="rId5">
            <a:alphaModFix/>
          </a:blip>
          <a:srcRect/>
          <a:stretch/>
        </p:blipFill>
        <p:spPr>
          <a:xfrm>
            <a:off x="7827872" y="3058336"/>
            <a:ext cx="3672048" cy="2475538"/>
          </a:xfrm>
          <a:prstGeom prst="rect">
            <a:avLst/>
          </a:prstGeom>
          <a:noFill/>
          <a:ln w="38100">
            <a:solidFill>
              <a:srgbClr val="4D9770"/>
            </a:solidFill>
            <a:miter lim="800000"/>
          </a:ln>
        </p:spPr>
      </p:pic>
      <p:pic>
        <p:nvPicPr>
          <p:cNvPr id="8" name="Google Shape;175;p7" descr="Women's March 1956 02">
            <a:hlinkClick r:id="rId3"/>
            <a:extLst>
              <a:ext uri="{FF2B5EF4-FFF2-40B4-BE49-F238E27FC236}">
                <a16:creationId xmlns:a16="http://schemas.microsoft.com/office/drawing/2014/main" id="{8E2052FA-0FE7-6544-632F-68D5E58D371A}"/>
              </a:ext>
            </a:extLst>
          </p:cNvPr>
          <p:cNvPicPr preferRelativeResize="0"/>
          <p:nvPr/>
        </p:nvPicPr>
        <p:blipFill rotWithShape="1">
          <a:blip r:embed="rId6">
            <a:alphaModFix/>
          </a:blip>
          <a:srcRect l="3684"/>
          <a:stretch/>
        </p:blipFill>
        <p:spPr>
          <a:xfrm>
            <a:off x="7819970" y="707462"/>
            <a:ext cx="3672048" cy="2147126"/>
          </a:xfrm>
          <a:prstGeom prst="rect">
            <a:avLst/>
          </a:prstGeom>
          <a:noFill/>
          <a:ln w="38100">
            <a:solidFill>
              <a:srgbClr val="4D9770"/>
            </a:solidFill>
            <a:miter lim="800000"/>
          </a:ln>
        </p:spPr>
      </p:pic>
    </p:spTree>
    <p:extLst>
      <p:ext uri="{BB962C8B-B14F-4D97-AF65-F5344CB8AC3E}">
        <p14:creationId xmlns:p14="http://schemas.microsoft.com/office/powerpoint/2010/main" val="25497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354587-244A-8E28-7578-203226F05406}"/>
              </a:ext>
            </a:extLst>
          </p:cNvPr>
          <p:cNvSpPr/>
          <p:nvPr/>
        </p:nvSpPr>
        <p:spPr>
          <a:xfrm>
            <a:off x="0" y="-86772"/>
            <a:ext cx="8147566"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pic>
        <p:nvPicPr>
          <p:cNvPr id="9" name="Picture 8">
            <a:extLst>
              <a:ext uri="{FF2B5EF4-FFF2-40B4-BE49-F238E27FC236}">
                <a16:creationId xmlns:a16="http://schemas.microsoft.com/office/drawing/2014/main" id="{2ABACC9A-340E-78B0-238C-F38327324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108"/>
            <a:ext cx="6648359" cy="655200"/>
          </a:xfrm>
          <a:prstGeom prst="rect">
            <a:avLst/>
          </a:prstGeom>
        </p:spPr>
      </p:pic>
      <p:sp>
        <p:nvSpPr>
          <p:cNvPr id="5" name="Title 1">
            <a:extLst>
              <a:ext uri="{FF2B5EF4-FFF2-40B4-BE49-F238E27FC236}">
                <a16:creationId xmlns:a16="http://schemas.microsoft.com/office/drawing/2014/main" id="{683CF247-2CF3-1C1C-829A-371360D69D13}"/>
              </a:ext>
            </a:extLst>
          </p:cNvPr>
          <p:cNvSpPr txBox="1">
            <a:spLocks/>
          </p:cNvSpPr>
          <p:nvPr/>
        </p:nvSpPr>
        <p:spPr>
          <a:xfrm>
            <a:off x="538843" y="1780426"/>
            <a:ext cx="5562601" cy="6548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000" b="1">
                <a:solidFill>
                  <a:schemeClr val="bg1"/>
                </a:solidFill>
                <a:latin typeface="Arial Narrow"/>
                <a:cs typeface="Arial"/>
              </a:rPr>
              <a:t>About This Resource</a:t>
            </a:r>
            <a:endParaRPr lang="en-GB" sz="4000" b="1" dirty="0">
              <a:solidFill>
                <a:schemeClr val="bg1"/>
              </a:solidFill>
              <a:latin typeface="Arial Narrow"/>
              <a:cs typeface="Calibri Light"/>
            </a:endParaRPr>
          </a:p>
        </p:txBody>
      </p:sp>
      <p:sp>
        <p:nvSpPr>
          <p:cNvPr id="6" name="TextBox 5">
            <a:extLst>
              <a:ext uri="{FF2B5EF4-FFF2-40B4-BE49-F238E27FC236}">
                <a16:creationId xmlns:a16="http://schemas.microsoft.com/office/drawing/2014/main" id="{378859FC-F9B9-1984-C2FA-85D637ADB05C}"/>
              </a:ext>
            </a:extLst>
          </p:cNvPr>
          <p:cNvSpPr txBox="1"/>
          <p:nvPr/>
        </p:nvSpPr>
        <p:spPr>
          <a:xfrm>
            <a:off x="533399" y="2604768"/>
            <a:ext cx="731520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000" dirty="0">
                <a:solidFill>
                  <a:schemeClr val="bg1"/>
                </a:solidFill>
                <a:effectLst/>
                <a:latin typeface="Arial Narrow" panose="020B0604020202020204" pitchFamily="34" charset="0"/>
              </a:rPr>
              <a:t>This presentation is part of a resource collaboratively developed by </a:t>
            </a:r>
            <a:r>
              <a:rPr lang="en-GB" sz="2000" b="1" dirty="0">
                <a:solidFill>
                  <a:schemeClr val="bg1"/>
                </a:solidFill>
                <a:effectLst/>
                <a:latin typeface="Arial Narrow" panose="020B0604020202020204" pitchFamily="34" charset="0"/>
              </a:rPr>
              <a:t>The Anti-Apartheid Legacy: Centre of Memory and Learning</a:t>
            </a:r>
            <a:r>
              <a:rPr lang="en-GB" sz="2000" dirty="0">
                <a:solidFill>
                  <a:schemeClr val="bg1"/>
                </a:solidFill>
                <a:effectLst/>
                <a:latin typeface="Arial Narrow" panose="020B0604020202020204" pitchFamily="34" charset="0"/>
              </a:rPr>
              <a:t> (CML) and </a:t>
            </a:r>
            <a:r>
              <a:rPr lang="en-GB" sz="2000" b="1" dirty="0">
                <a:solidFill>
                  <a:schemeClr val="bg1"/>
                </a:solidFill>
                <a:effectLst/>
                <a:latin typeface="Arial Narrow" panose="020B0604020202020204" pitchFamily="34" charset="0"/>
              </a:rPr>
              <a:t>UEA</a:t>
            </a:r>
            <a:r>
              <a:rPr lang="en-GB" sz="2000" dirty="0">
                <a:solidFill>
                  <a:schemeClr val="bg1"/>
                </a:solidFill>
                <a:effectLst/>
                <a:latin typeface="Arial Narrow" panose="020B0604020202020204" pitchFamily="34" charset="0"/>
              </a:rPr>
              <a:t>. It is part of the CML’s work to promote the legacy and values of the Southern African liberation struggle, whilst supporting contemporary discourse around social (in)justice, inclusion and multi-racial collaboration for social transformation</a:t>
            </a:r>
          </a:p>
          <a:p>
            <a:pPr>
              <a:spcAft>
                <a:spcPts val="1200"/>
              </a:spcAft>
            </a:pPr>
            <a:r>
              <a:rPr lang="en-GB" sz="2000" dirty="0">
                <a:solidFill>
                  <a:schemeClr val="bg1"/>
                </a:solidFill>
                <a:effectLst/>
                <a:latin typeface="Arial Narrow" panose="020B0604020202020204" pitchFamily="34" charset="0"/>
              </a:rPr>
              <a:t>Many of the images and linked documents are supplied with kind permission of project partners, </a:t>
            </a:r>
            <a:r>
              <a:rPr lang="en-GB" sz="2000" b="1" dirty="0">
                <a:solidFill>
                  <a:schemeClr val="bg1"/>
                </a:solidFill>
                <a:effectLst/>
                <a:latin typeface="Arial Narrow" panose="020B0604020202020204" pitchFamily="34" charset="0"/>
              </a:rPr>
              <a:t>The Anti-Apartheid Movement Archives</a:t>
            </a:r>
            <a:r>
              <a:rPr lang="en-GB" sz="2000" dirty="0">
                <a:solidFill>
                  <a:schemeClr val="bg1"/>
                </a:solidFill>
                <a:effectLst/>
                <a:latin typeface="Arial Narrow" panose="020B0604020202020204" pitchFamily="34" charset="0"/>
              </a:rPr>
              <a:t>. Other sources are referred to at the relevant places in the packs.</a:t>
            </a:r>
          </a:p>
          <a:p>
            <a:pPr>
              <a:spcAft>
                <a:spcPts val="1200"/>
              </a:spcAft>
            </a:pPr>
            <a:r>
              <a:rPr lang="en-GB" sz="2000" dirty="0">
                <a:solidFill>
                  <a:schemeClr val="bg1"/>
                </a:solidFill>
                <a:effectLst/>
                <a:latin typeface="Arial Narrow" panose="020B0604020202020204" pitchFamily="34" charset="0"/>
              </a:rPr>
              <a:t>The development of the resources has been made possible with generous support from the </a:t>
            </a:r>
            <a:r>
              <a:rPr lang="en-GB" sz="2000" b="1" dirty="0">
                <a:solidFill>
                  <a:schemeClr val="bg1"/>
                </a:solidFill>
                <a:effectLst/>
                <a:latin typeface="Arial Narrow" panose="020B0604020202020204" pitchFamily="34" charset="0"/>
              </a:rPr>
              <a:t>National Lottery Heritage Fund</a:t>
            </a:r>
            <a:r>
              <a:rPr lang="en-GB" sz="2000" dirty="0">
                <a:solidFill>
                  <a:schemeClr val="bg1"/>
                </a:solidFill>
                <a:effectLst/>
                <a:latin typeface="Arial Narrow" panose="020B0604020202020204" pitchFamily="34" charset="0"/>
              </a:rPr>
              <a:t> and UEA’s </a:t>
            </a:r>
            <a:r>
              <a:rPr lang="en-GB" sz="2000" b="1" dirty="0">
                <a:solidFill>
                  <a:schemeClr val="bg1"/>
                </a:solidFill>
                <a:effectLst/>
                <a:latin typeface="Arial Narrow" panose="020B0604020202020204" pitchFamily="34" charset="0"/>
              </a:rPr>
              <a:t>Impact Fund</a:t>
            </a:r>
            <a:r>
              <a:rPr lang="en-GB" sz="2000" dirty="0">
                <a:solidFill>
                  <a:schemeClr val="bg1"/>
                </a:solidFill>
                <a:effectLst/>
                <a:latin typeface="Arial Narrow" panose="020B0604020202020204" pitchFamily="34" charset="0"/>
              </a:rPr>
              <a:t>. </a:t>
            </a:r>
          </a:p>
        </p:txBody>
      </p:sp>
      <p:grpSp>
        <p:nvGrpSpPr>
          <p:cNvPr id="7" name="Group 6">
            <a:extLst>
              <a:ext uri="{FF2B5EF4-FFF2-40B4-BE49-F238E27FC236}">
                <a16:creationId xmlns:a16="http://schemas.microsoft.com/office/drawing/2014/main" id="{7D42ACC1-0D18-8B49-F363-5C04A5DA35D8}"/>
              </a:ext>
            </a:extLst>
          </p:cNvPr>
          <p:cNvGrpSpPr/>
          <p:nvPr/>
        </p:nvGrpSpPr>
        <p:grpSpPr>
          <a:xfrm>
            <a:off x="8346854" y="442854"/>
            <a:ext cx="3710466" cy="1171489"/>
            <a:chOff x="8346854" y="-56882"/>
            <a:chExt cx="3710466" cy="1171489"/>
          </a:xfrm>
        </p:grpSpPr>
        <p:sp>
          <p:nvSpPr>
            <p:cNvPr id="13" name="TextBox 12">
              <a:extLst>
                <a:ext uri="{FF2B5EF4-FFF2-40B4-BE49-F238E27FC236}">
                  <a16:creationId xmlns:a16="http://schemas.microsoft.com/office/drawing/2014/main" id="{B79DA2A9-F701-5662-4E32-F06C038A5CB7}"/>
                </a:ext>
              </a:extLst>
            </p:cNvPr>
            <p:cNvSpPr txBox="1"/>
            <p:nvPr/>
          </p:nvSpPr>
          <p:spPr>
            <a:xfrm>
              <a:off x="9377915" y="98944"/>
              <a:ext cx="26794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272E65"/>
                  </a:solidFill>
                  <a:latin typeface="Arial Narrow" panose="020B0604020202020204" pitchFamily="34" charset="0"/>
                  <a:ea typeface="Arial"/>
                  <a:cs typeface="Arial Narrow" panose="020B0604020202020204" pitchFamily="34" charset="0"/>
                  <a:sym typeface="Arial"/>
                </a:rPr>
                <a:t>The University of East Anglia </a:t>
              </a:r>
              <a:r>
                <a:rPr lang="en-GB" sz="1200" i="1" dirty="0">
                  <a:solidFill>
                    <a:srgbClr val="272D64"/>
                  </a:solidFill>
                  <a:effectLst/>
                  <a:latin typeface="Arial Narrow" panose="020B0604020202020204" pitchFamily="34" charset="0"/>
                </a:rPr>
                <a:t>is a globally significant centre of research that drives global change. We bring fresh thinking to the major challenges facing society, helping to create a better future for all.</a:t>
              </a:r>
              <a:endParaRPr lang="en-GB" sz="1200"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10" name="Picture 9">
              <a:extLst>
                <a:ext uri="{FF2B5EF4-FFF2-40B4-BE49-F238E27FC236}">
                  <a16:creationId xmlns:a16="http://schemas.microsoft.com/office/drawing/2014/main" id="{2A407419-281D-E8AF-A3AA-9A47D0E85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854" y="-56882"/>
              <a:ext cx="1031062" cy="1031062"/>
            </a:xfrm>
            <a:prstGeom prst="rect">
              <a:avLst/>
            </a:prstGeom>
          </p:spPr>
        </p:pic>
      </p:grpSp>
      <p:grpSp>
        <p:nvGrpSpPr>
          <p:cNvPr id="3" name="Group 2">
            <a:extLst>
              <a:ext uri="{FF2B5EF4-FFF2-40B4-BE49-F238E27FC236}">
                <a16:creationId xmlns:a16="http://schemas.microsoft.com/office/drawing/2014/main" id="{E84D1746-503C-5FFF-89AA-AA2600924388}"/>
              </a:ext>
            </a:extLst>
          </p:cNvPr>
          <p:cNvGrpSpPr/>
          <p:nvPr/>
        </p:nvGrpSpPr>
        <p:grpSpPr>
          <a:xfrm>
            <a:off x="8490482" y="3835226"/>
            <a:ext cx="3566838" cy="1015664"/>
            <a:chOff x="8490482" y="3548145"/>
            <a:chExt cx="3566838" cy="1015664"/>
          </a:xfrm>
        </p:grpSpPr>
        <p:sp>
          <p:nvSpPr>
            <p:cNvPr id="15" name="TextBox 14">
              <a:extLst>
                <a:ext uri="{FF2B5EF4-FFF2-40B4-BE49-F238E27FC236}">
                  <a16:creationId xmlns:a16="http://schemas.microsoft.com/office/drawing/2014/main" id="{32E33DBF-4A55-3829-41C8-B419A4E83554}"/>
                </a:ext>
              </a:extLst>
            </p:cNvPr>
            <p:cNvSpPr txBox="1"/>
            <p:nvPr/>
          </p:nvSpPr>
          <p:spPr>
            <a:xfrm>
              <a:off x="9377914" y="3548146"/>
              <a:ext cx="267940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Anti Apartheid Movement Archives </a:t>
              </a:r>
              <a:r>
                <a:rPr lang="en-GB" sz="1200" i="1" dirty="0">
                  <a:solidFill>
                    <a:srgbClr val="272E65"/>
                  </a:solidFill>
                  <a:latin typeface="Arial Narrow" panose="020B0604020202020204" pitchFamily="34" charset="0"/>
                  <a:ea typeface="Arial"/>
                  <a:cs typeface="Arial Narrow" panose="020B0604020202020204" pitchFamily="34" charset="0"/>
                  <a:sym typeface="Arial"/>
                </a:rPr>
                <a:t>Forward to Freedom tells the story of the British Anti-Apartheid Movement and its campaigns to support the people of South Africa in their fight against apartheid. </a:t>
              </a:r>
              <a:endParaRPr lang="en-GB" sz="1200" i="1"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12" name="Picture 11">
              <a:extLst>
                <a:ext uri="{FF2B5EF4-FFF2-40B4-BE49-F238E27FC236}">
                  <a16:creationId xmlns:a16="http://schemas.microsoft.com/office/drawing/2014/main" id="{5C917639-8607-C3FA-09EB-DEF74AFE2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482" y="3548145"/>
              <a:ext cx="667125" cy="735326"/>
            </a:xfrm>
            <a:prstGeom prst="rect">
              <a:avLst/>
            </a:prstGeom>
          </p:spPr>
        </p:pic>
      </p:grpSp>
      <p:grpSp>
        <p:nvGrpSpPr>
          <p:cNvPr id="4" name="Group 3">
            <a:extLst>
              <a:ext uri="{FF2B5EF4-FFF2-40B4-BE49-F238E27FC236}">
                <a16:creationId xmlns:a16="http://schemas.microsoft.com/office/drawing/2014/main" id="{8E262788-E2EE-348E-2E23-59533EDCF6EA}"/>
              </a:ext>
            </a:extLst>
          </p:cNvPr>
          <p:cNvGrpSpPr/>
          <p:nvPr/>
        </p:nvGrpSpPr>
        <p:grpSpPr>
          <a:xfrm>
            <a:off x="8461086" y="1935314"/>
            <a:ext cx="3596233" cy="1569660"/>
            <a:chOff x="8461086" y="1680130"/>
            <a:chExt cx="3596233" cy="1569660"/>
          </a:xfrm>
        </p:grpSpPr>
        <p:sp>
          <p:nvSpPr>
            <p:cNvPr id="14" name="TextBox 13">
              <a:extLst>
                <a:ext uri="{FF2B5EF4-FFF2-40B4-BE49-F238E27FC236}">
                  <a16:creationId xmlns:a16="http://schemas.microsoft.com/office/drawing/2014/main" id="{FFD0BEAF-A307-CE3D-A449-4A4800EB530B}"/>
                </a:ext>
              </a:extLst>
            </p:cNvPr>
            <p:cNvSpPr txBox="1"/>
            <p:nvPr/>
          </p:nvSpPr>
          <p:spPr>
            <a:xfrm>
              <a:off x="9377914" y="1680130"/>
              <a:ext cx="267940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Anti Apartheid Legacy: Centre of Memory and Learning </a:t>
              </a:r>
              <a:r>
                <a:rPr lang="en-GB" sz="1200" i="1" dirty="0">
                  <a:solidFill>
                    <a:srgbClr val="272E65"/>
                  </a:solidFill>
                  <a:latin typeface="Arial Narrow" panose="020B0604020202020204" pitchFamily="34" charset="0"/>
                  <a:ea typeface="Arial"/>
                  <a:cs typeface="Arial Narrow" panose="020B0604020202020204" pitchFamily="34" charset="0"/>
                  <a:sym typeface="Arial"/>
                </a:rPr>
                <a:t>promotes the legacy and values of the Southern African liberation struggle and the UK’s central role within this world-changing history, whilst supporting contemporary discourse around social (in)justice, inclusion and multi-racial collaboration for social transformation.</a:t>
              </a:r>
              <a:endParaRPr lang="en-GB" sz="1200" i="1"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21" name="Picture 20">
              <a:extLst>
                <a:ext uri="{FF2B5EF4-FFF2-40B4-BE49-F238E27FC236}">
                  <a16:creationId xmlns:a16="http://schemas.microsoft.com/office/drawing/2014/main" id="{AABAEFD3-8882-4089-1D85-EC2DF109F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1086" y="1680130"/>
              <a:ext cx="746937" cy="746937"/>
            </a:xfrm>
            <a:prstGeom prst="rect">
              <a:avLst/>
            </a:prstGeom>
          </p:spPr>
        </p:pic>
      </p:grpSp>
      <p:grpSp>
        <p:nvGrpSpPr>
          <p:cNvPr id="20" name="Group 19">
            <a:extLst>
              <a:ext uri="{FF2B5EF4-FFF2-40B4-BE49-F238E27FC236}">
                <a16:creationId xmlns:a16="http://schemas.microsoft.com/office/drawing/2014/main" id="{36911DE5-9C6C-67B4-08A6-3584457A6001}"/>
              </a:ext>
            </a:extLst>
          </p:cNvPr>
          <p:cNvGrpSpPr/>
          <p:nvPr/>
        </p:nvGrpSpPr>
        <p:grpSpPr>
          <a:xfrm>
            <a:off x="8488800" y="5151343"/>
            <a:ext cx="3568519" cy="1200329"/>
            <a:chOff x="8488800" y="5151343"/>
            <a:chExt cx="3568519" cy="1200329"/>
          </a:xfrm>
        </p:grpSpPr>
        <p:sp>
          <p:nvSpPr>
            <p:cNvPr id="19" name="TextBox 18">
              <a:extLst>
                <a:ext uri="{FF2B5EF4-FFF2-40B4-BE49-F238E27FC236}">
                  <a16:creationId xmlns:a16="http://schemas.microsoft.com/office/drawing/2014/main" id="{5D8DECE9-4F55-F8C7-6D6A-CCA918B92D0A}"/>
                </a:ext>
              </a:extLst>
            </p:cNvPr>
            <p:cNvSpPr txBox="1"/>
            <p:nvPr/>
          </p:nvSpPr>
          <p:spPr>
            <a:xfrm>
              <a:off x="9377914" y="5151343"/>
              <a:ext cx="2679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National Lottery Heritage Fund</a:t>
              </a:r>
              <a:r>
                <a:rPr lang="en-GB" sz="1200" i="1" dirty="0">
                  <a:solidFill>
                    <a:srgbClr val="272E65"/>
                  </a:solidFill>
                  <a:latin typeface="Arial Narrow" panose="020B0604020202020204" pitchFamily="34" charset="0"/>
                  <a:ea typeface="Arial"/>
                  <a:cs typeface="Arial Narrow" panose="020B0604020202020204" pitchFamily="34" charset="0"/>
                  <a:sym typeface="Arial"/>
                </a:rPr>
                <a:t> </a:t>
              </a:r>
              <a:br>
                <a:rPr lang="en-GB" sz="1200" i="1" dirty="0">
                  <a:solidFill>
                    <a:srgbClr val="272E65"/>
                  </a:solidFill>
                  <a:latin typeface="Arial Narrow" panose="020B0604020202020204" pitchFamily="34" charset="0"/>
                  <a:ea typeface="Arial"/>
                  <a:cs typeface="Arial Narrow" panose="020B0604020202020204" pitchFamily="34" charset="0"/>
                  <a:sym typeface="Arial"/>
                </a:rPr>
              </a:br>
              <a:r>
                <a:rPr lang="en-GB" sz="1200" i="1" dirty="0">
                  <a:solidFill>
                    <a:srgbClr val="272D64"/>
                  </a:solidFill>
                  <a:effectLst/>
                  <a:latin typeface="Arial Narrow" panose="020B0604020202020204" pitchFamily="34" charset="0"/>
                </a:rPr>
                <a:t>As the largest dedicated funder of the UK’s heritage, The National Lottery Heritage Fund’s vision is for heritage to be valued, cared for and sustained for everyone, now and in the future.</a:t>
              </a:r>
              <a:endParaRPr lang="en-GB" sz="1200" dirty="0">
                <a:solidFill>
                  <a:srgbClr val="272D64"/>
                </a:solidFill>
                <a:effectLst/>
                <a:latin typeface="Arial Narrow" panose="020B0604020202020204" pitchFamily="34" charset="0"/>
              </a:endParaRPr>
            </a:p>
          </p:txBody>
        </p:sp>
        <p:pic>
          <p:nvPicPr>
            <p:cNvPr id="17" name="Picture 16">
              <a:extLst>
                <a:ext uri="{FF2B5EF4-FFF2-40B4-BE49-F238E27FC236}">
                  <a16:creationId xmlns:a16="http://schemas.microsoft.com/office/drawing/2014/main" id="{665BCC51-B101-81CE-4D1E-D6D61DB1A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8800" y="5151343"/>
              <a:ext cx="745200" cy="738300"/>
            </a:xfrm>
            <a:prstGeom prst="rect">
              <a:avLst/>
            </a:prstGeom>
          </p:spPr>
        </p:pic>
      </p:grpSp>
    </p:spTree>
    <p:extLst>
      <p:ext uri="{BB962C8B-B14F-4D97-AF65-F5344CB8AC3E}">
        <p14:creationId xmlns:p14="http://schemas.microsoft.com/office/powerpoint/2010/main" val="2865615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839</Words>
  <Application>Microsoft Macintosh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PowerPoint Presentation</vt:lpstr>
      <vt:lpstr>Women’s Experiences  During Apartheid </vt:lpstr>
      <vt:lpstr>Groups</vt:lpstr>
      <vt:lpstr>The 1954 Women’s Charter</vt:lpstr>
      <vt:lpstr>The 1956 Women’s March on Pretoria</vt:lpstr>
      <vt:lpstr>Fact File</vt:lpstr>
      <vt:lpstr>Group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Allison Fewtrell</cp:lastModifiedBy>
  <cp:revision>197</cp:revision>
  <dcterms:created xsi:type="dcterms:W3CDTF">2023-09-11T18:02:04Z</dcterms:created>
  <dcterms:modified xsi:type="dcterms:W3CDTF">2023-10-26T14:00:27Z</dcterms:modified>
</cp:coreProperties>
</file>