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4" r:id="rId4"/>
    <p:sldId id="257" r:id="rId5"/>
    <p:sldId id="265" r:id="rId6"/>
    <p:sldId id="266" r:id="rId7"/>
    <p:sldId id="267" r:id="rId8"/>
    <p:sldId id="268" r:id="rId9"/>
    <p:sldId id="269" r:id="rId10"/>
    <p:sldId id="260" r:id="rId11"/>
    <p:sldId id="270" r:id="rId12"/>
    <p:sldId id="271" r:id="rId13"/>
    <p:sldId id="262" r:id="rId14"/>
    <p:sldId id="263" r:id="rId1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20" userDrawn="1">
          <p15:clr>
            <a:srgbClr val="A4A3A4"/>
          </p15:clr>
        </p15:guide>
        <p15:guide id="2" pos="3840" userDrawn="1">
          <p15:clr>
            <a:srgbClr val="A4A3A4"/>
          </p15:clr>
        </p15:guide>
        <p15:guide id="3" pos="5110" userDrawn="1">
          <p15:clr>
            <a:srgbClr val="A4A3A4"/>
          </p15:clr>
        </p15:guide>
        <p15:guide id="4" pos="2570" userDrawn="1">
          <p15:clr>
            <a:srgbClr val="A4A3A4"/>
          </p15:clr>
        </p15:guide>
        <p15:guide id="5" orient="horz" pos="2818" userDrawn="1">
          <p15:clr>
            <a:srgbClr val="A4A3A4"/>
          </p15:clr>
        </p15:guide>
        <p15:guide id="6" orient="horz" pos="37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9770"/>
    <a:srgbClr val="272E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56" autoAdjust="0"/>
    <p:restoredTop sz="94660"/>
  </p:normalViewPr>
  <p:slideViewPr>
    <p:cSldViewPr snapToGrid="0">
      <p:cViewPr varScale="1">
        <p:scale>
          <a:sx n="127" d="100"/>
          <a:sy n="127" d="100"/>
        </p:scale>
        <p:origin x="200" y="288"/>
      </p:cViewPr>
      <p:guideLst>
        <p:guide orient="horz" pos="1820"/>
        <p:guide pos="3840"/>
        <p:guide pos="5110"/>
        <p:guide pos="2570"/>
        <p:guide orient="horz" pos="2818"/>
        <p:guide orient="horz" pos="37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26/10/2023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26/10/2023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26/10/2023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26/10/2023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26/10/2023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theguardian.com/news/2015/nov/18/why-south-african-students-have-turned-on-their-parents-generation"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aaihs.org/rhodes-must-fall-and-decolonizing-education/"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bbc.co.uk/news/uk-england-oxfordshire-35435805"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hyperlink" Target="https://www.edinburghnews.scotsman.com/news/people/why-was-a-winston-churchill-statue-defaced-the-life-and-views-of-the-uk-wartime-pm-as-graffiti-brands-him-racist-2878135" TargetMode="External"/><Relationship Id="rId2" Type="http://schemas.openxmlformats.org/officeDocument/2006/relationships/hyperlink" Target="https://inews.co.uk/news/uk/edward-colston-statue-pulled-down-bristol-kit-malthouse-prosecution-black-lives-matter-protest-440530"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brilliantmaps.com/africa-191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orldbulletin.dunyabulteni.net/world/mapping-africas-natural-resources-h191272.html"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chameleon.co.uk/map-of-africa/"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s://brilliantmaps.com/africa-191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am.ac.uk/explore/boer-war"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s://www.sahistory.org.za/article/june-16-soweto-youth-uprising"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ww.sahistory.org.za/article/june-16-soweto-youth-uprising"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cecil-rhodes.jpg%20(564&#215;752)%20(independent.co.uk)"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pl.wikiquote.org/wiki/Cecil_Rhodes#/media/Plik:CecilRhodes.jpg"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FEE9D3-8735-5F20-660B-0171ABCA7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6800" y="1445683"/>
            <a:ext cx="1470689" cy="4114800"/>
          </a:xfrm>
          <a:prstGeom prst="rect">
            <a:avLst/>
          </a:prstGeom>
        </p:spPr>
      </p:pic>
      <p:pic>
        <p:nvPicPr>
          <p:cNvPr id="11" name="Picture 10" descr="A green and blue background&#10;&#10;Description automatically generated">
            <a:extLst>
              <a:ext uri="{FF2B5EF4-FFF2-40B4-BE49-F238E27FC236}">
                <a16:creationId xmlns:a16="http://schemas.microsoft.com/office/drawing/2014/main" id="{03DA90EC-8303-53DC-2AB4-AFDC75F0A079}"/>
              </a:ext>
            </a:extLst>
          </p:cNvPr>
          <p:cNvPicPr>
            <a:picLocks noChangeAspect="1"/>
          </p:cNvPicPr>
          <p:nvPr/>
        </p:nvPicPr>
        <p:blipFill>
          <a:blip r:embed="rId3"/>
          <a:stretch>
            <a:fillRect/>
          </a:stretch>
        </p:blipFill>
        <p:spPr>
          <a:xfrm>
            <a:off x="0" y="0"/>
            <a:ext cx="9468678" cy="6858026"/>
          </a:xfrm>
          <a:prstGeom prst="rect">
            <a:avLst/>
          </a:prstGeom>
        </p:spPr>
      </p:pic>
      <p:pic>
        <p:nvPicPr>
          <p:cNvPr id="15" name="Picture 14" descr="A blue sign with white letters&#10;&#10;Description automatically generated">
            <a:extLst>
              <a:ext uri="{FF2B5EF4-FFF2-40B4-BE49-F238E27FC236}">
                <a16:creationId xmlns:a16="http://schemas.microsoft.com/office/drawing/2014/main" id="{E35E1338-0C3B-E76D-9A72-785A4C7E99C6}"/>
              </a:ext>
            </a:extLst>
          </p:cNvPr>
          <p:cNvPicPr>
            <a:picLocks noChangeAspect="1"/>
          </p:cNvPicPr>
          <p:nvPr/>
        </p:nvPicPr>
        <p:blipFill>
          <a:blip r:embed="rId4"/>
          <a:stretch>
            <a:fillRect/>
          </a:stretch>
        </p:blipFill>
        <p:spPr>
          <a:xfrm>
            <a:off x="4233" y="4946674"/>
            <a:ext cx="4732867" cy="541820"/>
          </a:xfrm>
          <a:prstGeom prst="rect">
            <a:avLst/>
          </a:prstGeom>
        </p:spPr>
      </p:pic>
      <p:pic>
        <p:nvPicPr>
          <p:cNvPr id="3" name="Picture 2">
            <a:extLst>
              <a:ext uri="{FF2B5EF4-FFF2-40B4-BE49-F238E27FC236}">
                <a16:creationId xmlns:a16="http://schemas.microsoft.com/office/drawing/2014/main" id="{559C4A41-A9E7-FD0F-249F-258EF7138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317" y="1668991"/>
            <a:ext cx="7772400" cy="2675407"/>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538843" y="1069226"/>
            <a:ext cx="5562601" cy="1245652"/>
          </a:xfrm>
        </p:spPr>
        <p:txBody>
          <a:bodyPr anchor="t">
            <a:noAutofit/>
          </a:bodyPr>
          <a:lstStyle/>
          <a:p>
            <a:pPr>
              <a:spcBef>
                <a:spcPts val="0"/>
              </a:spcBef>
            </a:pPr>
            <a:r>
              <a:rPr lang="en-GB" sz="4000" b="1" dirty="0">
                <a:solidFill>
                  <a:srgbClr val="002060"/>
                </a:solidFill>
                <a:latin typeface="Arial Narrow"/>
                <a:cs typeface="Arial"/>
              </a:rPr>
              <a:t>Rhodes Must Fall</a:t>
            </a:r>
            <a:endParaRPr lang="en-GB" sz="4000" b="1" dirty="0">
              <a:solidFill>
                <a:srgbClr val="002060"/>
              </a:solidFill>
              <a:latin typeface="Arial Narrow"/>
              <a:cs typeface="Calibri Light"/>
            </a:endParaRPr>
          </a:p>
        </p:txBody>
      </p:sp>
      <p:sp>
        <p:nvSpPr>
          <p:cNvPr id="16" name="TextBox 15">
            <a:extLst>
              <a:ext uri="{FF2B5EF4-FFF2-40B4-BE49-F238E27FC236}">
                <a16:creationId xmlns:a16="http://schemas.microsoft.com/office/drawing/2014/main" id="{037726CB-0077-FA6B-32E1-1933912874E7}"/>
              </a:ext>
            </a:extLst>
          </p:cNvPr>
          <p:cNvSpPr txBox="1"/>
          <p:nvPr/>
        </p:nvSpPr>
        <p:spPr>
          <a:xfrm>
            <a:off x="533400" y="1709573"/>
            <a:ext cx="4974101" cy="40087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Began with a protest action at the University of Cape Town on 9 March 2015. </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Originally directed against a statue at the University of Cape Town (UCT) that commemorates Cecil Rhodes.</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The campaign for the statue's removal received global attention and led to a wider movement to decolonise education across South Africa.</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In April 2015, following a UCT Council vote, the statue was removed.</a:t>
            </a:r>
          </a:p>
        </p:txBody>
      </p:sp>
      <p:sp>
        <p:nvSpPr>
          <p:cNvPr id="17" name="Rectangle 16">
            <a:extLst>
              <a:ext uri="{FF2B5EF4-FFF2-40B4-BE49-F238E27FC236}">
                <a16:creationId xmlns:a16="http://schemas.microsoft.com/office/drawing/2014/main" id="{F0B4852E-BB11-69EA-6485-3ECCAEEDE5E4}"/>
              </a:ext>
            </a:extLst>
          </p:cNvPr>
          <p:cNvSpPr/>
          <p:nvPr/>
        </p:nvSpPr>
        <p:spPr>
          <a:xfrm>
            <a:off x="8137071" y="-137130"/>
            <a:ext cx="4065411"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05874" y="5782382"/>
            <a:ext cx="7817511"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a:t>
            </a:r>
          </a:p>
          <a:p>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The birth of Rhodes Must Fall | South Africa | The Guardian</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p:txBody>
      </p:sp>
      <p:pic>
        <p:nvPicPr>
          <p:cNvPr id="8" name="Picture 7">
            <a:extLst>
              <a:ext uri="{FF2B5EF4-FFF2-40B4-BE49-F238E27FC236}">
                <a16:creationId xmlns:a16="http://schemas.microsoft.com/office/drawing/2014/main" id="{19F1CB3C-3D37-5D6D-217E-431110F4C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pic>
        <p:nvPicPr>
          <p:cNvPr id="13" name="Picture 12">
            <a:hlinkClick r:id="rId2"/>
            <a:extLst>
              <a:ext uri="{FF2B5EF4-FFF2-40B4-BE49-F238E27FC236}">
                <a16:creationId xmlns:a16="http://schemas.microsoft.com/office/drawing/2014/main" id="{6FA55163-1B35-48C6-8D68-96CA1612F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501" y="1168922"/>
            <a:ext cx="6280206" cy="4166675"/>
          </a:xfrm>
          <a:prstGeom prst="rect">
            <a:avLst/>
          </a:prstGeom>
          <a:ln w="38100">
            <a:solidFill>
              <a:srgbClr val="4D9770"/>
            </a:solidFill>
          </a:ln>
        </p:spPr>
      </p:pic>
    </p:spTree>
    <p:extLst>
      <p:ext uri="{BB962C8B-B14F-4D97-AF65-F5344CB8AC3E}">
        <p14:creationId xmlns:p14="http://schemas.microsoft.com/office/powerpoint/2010/main" val="3274174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pic>
        <p:nvPicPr>
          <p:cNvPr id="4" name="Picture 3">
            <a:extLst>
              <a:ext uri="{FF2B5EF4-FFF2-40B4-BE49-F238E27FC236}">
                <a16:creationId xmlns:a16="http://schemas.microsoft.com/office/drawing/2014/main" id="{157CD129-FEA8-574D-38CD-7E9F2EBF3440}"/>
              </a:ext>
            </a:extLst>
          </p:cNvPr>
          <p:cNvPicPr>
            <a:picLocks noChangeAspect="1"/>
          </p:cNvPicPr>
          <p:nvPr/>
        </p:nvPicPr>
        <p:blipFill rotWithShape="1">
          <a:blip r:embed="rId2">
            <a:extLst>
              <a:ext uri="{28A0092B-C50C-407E-A947-70E740481C1C}">
                <a14:useLocalDpi xmlns:a14="http://schemas.microsoft.com/office/drawing/2010/main" val="0"/>
              </a:ext>
            </a:extLst>
          </a:blip>
          <a:srcRect l="36586" r="17658"/>
          <a:stretch/>
        </p:blipFill>
        <p:spPr>
          <a:xfrm>
            <a:off x="0" y="999885"/>
            <a:ext cx="4780573" cy="5876925"/>
          </a:xfrm>
          <a:prstGeom prst="rect">
            <a:avLst/>
          </a:prstGeom>
        </p:spPr>
      </p:pic>
      <p:sp>
        <p:nvSpPr>
          <p:cNvPr id="17" name="Rectangle 16">
            <a:hlinkClick r:id="rId3"/>
            <a:extLst>
              <a:ext uri="{FF2B5EF4-FFF2-40B4-BE49-F238E27FC236}">
                <a16:creationId xmlns:a16="http://schemas.microsoft.com/office/drawing/2014/main" id="{F0B4852E-BB11-69EA-6485-3ECCAEEDE5E4}"/>
              </a:ext>
            </a:extLst>
          </p:cNvPr>
          <p:cNvSpPr/>
          <p:nvPr/>
        </p:nvSpPr>
        <p:spPr>
          <a:xfrm>
            <a:off x="0" y="0"/>
            <a:ext cx="4797083" cy="6894414"/>
          </a:xfrm>
          <a:prstGeom prst="rect">
            <a:avLst/>
          </a:prstGeom>
          <a:solidFill>
            <a:srgbClr val="00206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4979963" y="1069226"/>
            <a:ext cx="7212037" cy="1245652"/>
          </a:xfrm>
        </p:spPr>
        <p:txBody>
          <a:bodyPr anchor="t">
            <a:noAutofit/>
          </a:bodyPr>
          <a:lstStyle/>
          <a:p>
            <a:pPr>
              <a:spcBef>
                <a:spcPts val="0"/>
              </a:spcBef>
            </a:pPr>
            <a:r>
              <a:rPr lang="en-GB" sz="4000" b="1" dirty="0">
                <a:solidFill>
                  <a:srgbClr val="002060"/>
                </a:solidFill>
                <a:latin typeface="Arial Narrow"/>
                <a:cs typeface="Arial"/>
              </a:rPr>
              <a:t>Why was Rhodes so controversial?</a:t>
            </a:r>
            <a:br>
              <a:rPr lang="en-GB" sz="4000" b="1" dirty="0">
                <a:solidFill>
                  <a:srgbClr val="002060"/>
                </a:solidFill>
                <a:latin typeface="Arial Narrow"/>
                <a:cs typeface="Arial"/>
              </a:rPr>
            </a:br>
            <a:endParaRPr lang="en-GB" sz="4000" b="1" dirty="0">
              <a:solidFill>
                <a:srgbClr val="002060"/>
              </a:solidFill>
              <a:latin typeface="Arial Narrow"/>
              <a:cs typeface="Arial"/>
            </a:endParaRPr>
          </a:p>
        </p:txBody>
      </p:sp>
      <p:sp>
        <p:nvSpPr>
          <p:cNvPr id="16" name="TextBox 15">
            <a:extLst>
              <a:ext uri="{FF2B5EF4-FFF2-40B4-BE49-F238E27FC236}">
                <a16:creationId xmlns:a16="http://schemas.microsoft.com/office/drawing/2014/main" id="{037726CB-0077-FA6B-32E1-1933912874E7}"/>
              </a:ext>
            </a:extLst>
          </p:cNvPr>
          <p:cNvSpPr txBox="1"/>
          <p:nvPr/>
        </p:nvSpPr>
        <p:spPr>
          <a:xfrm>
            <a:off x="4937760" y="1709573"/>
            <a:ext cx="6511000" cy="40729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Rhodes believed the British to be a “master race”. He is seen by some as the ultimate representation of colonialism. </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Rhodes and his British South Africa Company founded the southern African territory of Rhodesia in the 1890s.</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Rhodes annexed huge amounts of land in southern Africa, and helped pave the way for apartheid.</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Rhodes served as prime minister of the Cape Colony from 1890 to 1896, when he seized land from black Africans and tripled the wealth requirement for voting, which effectively barred many black people from participating in elections.</a:t>
            </a:r>
          </a:p>
          <a:p>
            <a:pPr marL="180000" marR="0" lvl="0" indent="-180000" algn="l" rtl="0">
              <a:spcBef>
                <a:spcPts val="0"/>
              </a:spcBef>
              <a:spcAft>
                <a:spcPts val="500"/>
              </a:spcAft>
              <a:buClr>
                <a:srgbClr val="4D9770"/>
              </a:buClr>
              <a:buSzPct val="120000"/>
              <a:buFont typeface="Arial" panose="020B0604020202020204" pitchFamily="34" charset="0"/>
              <a:buChar char="•"/>
            </a:pPr>
            <a:endParaRPr lang="en-GB" sz="2200" dirty="0">
              <a:solidFill>
                <a:srgbClr val="272E65"/>
              </a:solidFill>
              <a:latin typeface="Arial Narrow" panose="020B0604020202020204" pitchFamily="34" charset="0"/>
              <a:ea typeface="Arial"/>
              <a:cs typeface="Arial Narrow" panose="020B0604020202020204" pitchFamily="34" charset="0"/>
              <a:sym typeface="Arial"/>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111456" y="5782382"/>
            <a:ext cx="7817511"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3">
                  <a:extLst>
                    <a:ext uri="{A12FA001-AC4F-418D-AE19-62706E023703}">
                      <ahyp:hlinkClr xmlns:ahyp="http://schemas.microsoft.com/office/drawing/2018/hyperlinkcolor" val="tx"/>
                    </a:ext>
                  </a:extLst>
                </a:hlinkClick>
              </a:rPr>
              <a:t>'Rhodes Must Fall' and Decolonizing Education | AAIHS </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p:txBody>
      </p:sp>
      <p:pic>
        <p:nvPicPr>
          <p:cNvPr id="6" name="Picture 5">
            <a:extLst>
              <a:ext uri="{FF2B5EF4-FFF2-40B4-BE49-F238E27FC236}">
                <a16:creationId xmlns:a16="http://schemas.microsoft.com/office/drawing/2014/main" id="{4463565B-583E-02E5-6E2F-10DCED97D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714" y="256712"/>
            <a:ext cx="4303768" cy="655200"/>
          </a:xfrm>
          <a:prstGeom prst="rect">
            <a:avLst/>
          </a:prstGeom>
        </p:spPr>
      </p:pic>
    </p:spTree>
    <p:extLst>
      <p:ext uri="{BB962C8B-B14F-4D97-AF65-F5344CB8AC3E}">
        <p14:creationId xmlns:p14="http://schemas.microsoft.com/office/powerpoint/2010/main" val="307920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440367" y="1069226"/>
            <a:ext cx="5562601" cy="1245652"/>
          </a:xfrm>
        </p:spPr>
        <p:txBody>
          <a:bodyPr anchor="t">
            <a:noAutofit/>
          </a:bodyPr>
          <a:lstStyle/>
          <a:p>
            <a:pPr>
              <a:spcBef>
                <a:spcPts val="0"/>
              </a:spcBef>
            </a:pPr>
            <a:r>
              <a:rPr lang="en-GB" sz="4000" b="1" dirty="0">
                <a:solidFill>
                  <a:srgbClr val="002060"/>
                </a:solidFill>
                <a:latin typeface="Arial Narrow"/>
                <a:cs typeface="Arial"/>
              </a:rPr>
              <a:t>Rhodes Must Fall</a:t>
            </a:r>
            <a:endParaRPr lang="en-GB" sz="4000" b="1" dirty="0">
              <a:solidFill>
                <a:srgbClr val="002060"/>
              </a:solidFill>
              <a:latin typeface="Arial Narrow"/>
              <a:cs typeface="Calibri Light"/>
            </a:endParaRPr>
          </a:p>
        </p:txBody>
      </p:sp>
      <p:sp>
        <p:nvSpPr>
          <p:cNvPr id="16" name="TextBox 15">
            <a:extLst>
              <a:ext uri="{FF2B5EF4-FFF2-40B4-BE49-F238E27FC236}">
                <a16:creationId xmlns:a16="http://schemas.microsoft.com/office/drawing/2014/main" id="{037726CB-0077-FA6B-32E1-1933912874E7}"/>
              </a:ext>
            </a:extLst>
          </p:cNvPr>
          <p:cNvSpPr txBox="1"/>
          <p:nvPr/>
        </p:nvSpPr>
        <p:spPr>
          <a:xfrm>
            <a:off x="434924" y="1709572"/>
            <a:ext cx="3335215" cy="218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rtl="0">
              <a:spcBef>
                <a:spcPts val="0"/>
              </a:spcBef>
              <a:spcAft>
                <a:spcPts val="500"/>
              </a:spcAft>
              <a:buClr>
                <a:srgbClr val="4D9770"/>
              </a:buClr>
              <a:buSzPct val="120000"/>
            </a:pPr>
            <a:r>
              <a:rPr lang="en-GB" sz="2200" dirty="0">
                <a:solidFill>
                  <a:srgbClr val="272E65"/>
                </a:solidFill>
                <a:latin typeface="Arial Narrow" panose="020B0604020202020204" pitchFamily="34" charset="0"/>
                <a:ea typeface="Arial"/>
                <a:cs typeface="Arial Narrow" panose="020B0604020202020204" pitchFamily="34" charset="0"/>
                <a:sym typeface="Arial"/>
              </a:rPr>
              <a:t>Have you seen the stories about this statue in the news recently?</a:t>
            </a:r>
          </a:p>
          <a:p>
            <a:pPr marR="0" lvl="0" algn="l" rtl="0">
              <a:spcBef>
                <a:spcPts val="0"/>
              </a:spcBef>
              <a:spcAft>
                <a:spcPts val="500"/>
              </a:spcAft>
              <a:buClr>
                <a:srgbClr val="4D9770"/>
              </a:buClr>
              <a:buSzPct val="120000"/>
            </a:pPr>
            <a:r>
              <a:rPr lang="en-GB" sz="2200" dirty="0">
                <a:solidFill>
                  <a:srgbClr val="272E65"/>
                </a:solidFill>
                <a:latin typeface="Arial Narrow" panose="020B0604020202020204" pitchFamily="34" charset="0"/>
                <a:ea typeface="Arial"/>
                <a:cs typeface="Arial Narrow" panose="020B0604020202020204" pitchFamily="34" charset="0"/>
                <a:sym typeface="Arial"/>
              </a:rPr>
              <a:t>What do you think about whether his statue should be taken down?</a:t>
            </a:r>
          </a:p>
        </p:txBody>
      </p:sp>
      <p:sp>
        <p:nvSpPr>
          <p:cNvPr id="17" name="Rectangle 16">
            <a:extLst>
              <a:ext uri="{FF2B5EF4-FFF2-40B4-BE49-F238E27FC236}">
                <a16:creationId xmlns:a16="http://schemas.microsoft.com/office/drawing/2014/main" id="{F0B4852E-BB11-69EA-6485-3ECCAEEDE5E4}"/>
              </a:ext>
            </a:extLst>
          </p:cNvPr>
          <p:cNvSpPr/>
          <p:nvPr/>
        </p:nvSpPr>
        <p:spPr>
          <a:xfrm>
            <a:off x="8137071" y="0"/>
            <a:ext cx="4065411" cy="68944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05874" y="5782382"/>
            <a:ext cx="7817511"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Cecil Rhodes statue to be kept by Oxford University college - BBC News</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p:txBody>
      </p:sp>
      <p:pic>
        <p:nvPicPr>
          <p:cNvPr id="8" name="Picture 7">
            <a:extLst>
              <a:ext uri="{FF2B5EF4-FFF2-40B4-BE49-F238E27FC236}">
                <a16:creationId xmlns:a16="http://schemas.microsoft.com/office/drawing/2014/main" id="{19F1CB3C-3D37-5D6D-217E-431110F4C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5" name="TextBox 4">
            <a:extLst>
              <a:ext uri="{FF2B5EF4-FFF2-40B4-BE49-F238E27FC236}">
                <a16:creationId xmlns:a16="http://schemas.microsoft.com/office/drawing/2014/main" id="{A971CF3F-FD9D-5F74-FBA3-AA8D7C7ACD28}"/>
              </a:ext>
            </a:extLst>
          </p:cNvPr>
          <p:cNvSpPr txBox="1"/>
          <p:nvPr/>
        </p:nvSpPr>
        <p:spPr>
          <a:xfrm>
            <a:off x="8400143" y="561404"/>
            <a:ext cx="3614058" cy="5498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rtl="0">
              <a:spcBef>
                <a:spcPts val="0"/>
              </a:spcBef>
              <a:spcAft>
                <a:spcPts val="10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t>
            </a:r>
            <a:r>
              <a:rPr lang="en-GB" sz="2200" i="1" dirty="0">
                <a:solidFill>
                  <a:schemeClr val="lt1"/>
                </a:solidFill>
                <a:latin typeface="Arial Narrow" panose="020B0604020202020204" pitchFamily="34" charset="0"/>
                <a:ea typeface="Arial"/>
                <a:cs typeface="Arial Narrow" panose="020B0604020202020204" pitchFamily="34" charset="0"/>
                <a:sym typeface="Arial"/>
              </a:rPr>
              <a:t>Time to take figures like Rhodes down off their pedestals.</a:t>
            </a:r>
            <a:r>
              <a:rPr lang="en-GB" sz="2200" dirty="0">
                <a:solidFill>
                  <a:schemeClr val="lt1"/>
                </a:solidFill>
                <a:latin typeface="Arial Narrow" panose="020B0604020202020204" pitchFamily="34" charset="0"/>
                <a:ea typeface="Arial"/>
                <a:cs typeface="Arial Narrow" panose="020B0604020202020204" pitchFamily="34" charset="0"/>
                <a:sym typeface="Arial"/>
              </a:rPr>
              <a:t>”</a:t>
            </a:r>
          </a:p>
          <a:p>
            <a:pPr marL="0" marR="0" lvl="0" indent="0" algn="ctr" rtl="0">
              <a:spcBef>
                <a:spcPts val="0"/>
              </a:spcBef>
              <a:spcAft>
                <a:spcPts val="10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t>
            </a:r>
            <a:r>
              <a:rPr lang="en-GB" sz="2200" i="1" dirty="0">
                <a:solidFill>
                  <a:schemeClr val="lt1"/>
                </a:solidFill>
                <a:latin typeface="Arial Narrow" panose="020B0604020202020204" pitchFamily="34" charset="0"/>
                <a:ea typeface="Arial"/>
                <a:cs typeface="Arial Narrow" panose="020B0604020202020204" pitchFamily="34" charset="0"/>
                <a:sym typeface="Arial"/>
              </a:rPr>
              <a:t>I hope they can find a good home for him where we can discuss him rather than (appear to) venerate him.”</a:t>
            </a:r>
          </a:p>
          <a:p>
            <a:pPr marL="0" marR="0" lvl="0" indent="0" algn="ctr" rtl="0">
              <a:spcBef>
                <a:spcPts val="0"/>
              </a:spcBef>
              <a:spcAft>
                <a:spcPts val="1000"/>
              </a:spcAft>
              <a:buNone/>
            </a:pPr>
            <a:r>
              <a:rPr lang="en-GB" sz="3200" b="1" dirty="0">
                <a:solidFill>
                  <a:schemeClr val="lt1"/>
                </a:solidFill>
                <a:latin typeface="Arial Narrow" panose="020B0604020202020204" pitchFamily="34" charset="0"/>
                <a:ea typeface="Arial"/>
                <a:cs typeface="Arial Narrow" panose="020B0604020202020204" pitchFamily="34" charset="0"/>
                <a:sym typeface="Arial"/>
              </a:rPr>
              <a:t>VS</a:t>
            </a: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a:p>
            <a:pPr marL="0" marR="0" lvl="0" indent="0" algn="ctr" rtl="0">
              <a:spcBef>
                <a:spcPts val="0"/>
              </a:spcBef>
              <a:spcAft>
                <a:spcPts val="10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t>
            </a:r>
            <a:r>
              <a:rPr lang="en-GB" sz="2200" i="1" dirty="0">
                <a:solidFill>
                  <a:schemeClr val="lt1"/>
                </a:solidFill>
                <a:latin typeface="Arial Narrow" panose="020B0604020202020204" pitchFamily="34" charset="0"/>
                <a:ea typeface="Arial"/>
                <a:cs typeface="Arial Narrow" panose="020B0604020202020204" pitchFamily="34" charset="0"/>
                <a:sym typeface="Arial"/>
              </a:rPr>
              <a:t>Rhodes's generosity allowed thousands of young people to enjoy an education they could not otherwise have had.</a:t>
            </a:r>
            <a:r>
              <a:rPr lang="en-GB" sz="2200" dirty="0">
                <a:solidFill>
                  <a:schemeClr val="lt1"/>
                </a:solidFill>
                <a:latin typeface="Arial Narrow" panose="020B0604020202020204" pitchFamily="34" charset="0"/>
                <a:ea typeface="Arial"/>
                <a:cs typeface="Arial Narrow" panose="020B0604020202020204" pitchFamily="34" charset="0"/>
                <a:sym typeface="Arial"/>
              </a:rPr>
              <a:t>”</a:t>
            </a:r>
          </a:p>
          <a:p>
            <a:pPr marL="0" marR="0" lvl="0" indent="0" algn="ctr" rtl="0">
              <a:spcBef>
                <a:spcPts val="0"/>
              </a:spcBef>
              <a:spcAft>
                <a:spcPts val="10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t>
            </a:r>
            <a:r>
              <a:rPr lang="en-GB" sz="2200" i="1" dirty="0">
                <a:solidFill>
                  <a:schemeClr val="lt1"/>
                </a:solidFill>
                <a:latin typeface="Arial Narrow" panose="020B0604020202020204" pitchFamily="34" charset="0"/>
                <a:ea typeface="Arial"/>
                <a:cs typeface="Arial Narrow" panose="020B0604020202020204" pitchFamily="34" charset="0"/>
                <a:sym typeface="Arial"/>
              </a:rPr>
              <a:t>My own view on this is that hiding our history is not the route to enlightenment.</a:t>
            </a:r>
            <a:r>
              <a:rPr lang="en-GB" sz="2200" dirty="0">
                <a:solidFill>
                  <a:schemeClr val="lt1"/>
                </a:solidFill>
                <a:latin typeface="Arial Narrow" panose="020B0604020202020204" pitchFamily="34" charset="0"/>
                <a:ea typeface="Arial"/>
                <a:cs typeface="Arial Narrow" panose="020B0604020202020204" pitchFamily="34" charset="0"/>
                <a:sym typeface="Arial"/>
              </a:rPr>
              <a:t>”</a:t>
            </a:r>
          </a:p>
        </p:txBody>
      </p:sp>
      <p:pic>
        <p:nvPicPr>
          <p:cNvPr id="7" name="Picture 6">
            <a:hlinkClick r:id="rId2"/>
            <a:extLst>
              <a:ext uri="{FF2B5EF4-FFF2-40B4-BE49-F238E27FC236}">
                <a16:creationId xmlns:a16="http://schemas.microsoft.com/office/drawing/2014/main" id="{32C25D97-649E-F34B-EF7C-11F2B431C61E}"/>
              </a:ext>
            </a:extLst>
          </p:cNvPr>
          <p:cNvPicPr>
            <a:picLocks noChangeAspect="1"/>
          </p:cNvPicPr>
          <p:nvPr/>
        </p:nvPicPr>
        <p:blipFill rotWithShape="1">
          <a:blip r:embed="rId4">
            <a:extLst>
              <a:ext uri="{28A0092B-C50C-407E-A947-70E740481C1C}">
                <a14:useLocalDpi xmlns:a14="http://schemas.microsoft.com/office/drawing/2010/main" val="0"/>
              </a:ext>
            </a:extLst>
          </a:blip>
          <a:srcRect l="30977" r="30482" b="3811"/>
          <a:stretch/>
        </p:blipFill>
        <p:spPr>
          <a:xfrm>
            <a:off x="4468475" y="683433"/>
            <a:ext cx="3419759" cy="4792059"/>
          </a:xfrm>
          <a:prstGeom prst="rect">
            <a:avLst/>
          </a:prstGeom>
          <a:ln w="38100">
            <a:solidFill>
              <a:srgbClr val="4D9770"/>
            </a:solidFill>
          </a:ln>
        </p:spPr>
      </p:pic>
    </p:spTree>
    <p:extLst>
      <p:ext uri="{BB962C8B-B14F-4D97-AF65-F5344CB8AC3E}">
        <p14:creationId xmlns:p14="http://schemas.microsoft.com/office/powerpoint/2010/main" val="3001931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625005"/>
            <a:ext cx="12202482" cy="1261332"/>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538843" y="1069226"/>
            <a:ext cx="5562601" cy="654820"/>
          </a:xfrm>
        </p:spPr>
        <p:txBody>
          <a:bodyPr anchor="t">
            <a:noAutofit/>
          </a:bodyPr>
          <a:lstStyle/>
          <a:p>
            <a:pPr>
              <a:spcBef>
                <a:spcPts val="0"/>
              </a:spcBef>
            </a:pPr>
            <a:r>
              <a:rPr lang="en-GB" sz="4000" b="1" dirty="0">
                <a:solidFill>
                  <a:srgbClr val="002060"/>
                </a:solidFill>
                <a:latin typeface="Arial Narrow"/>
                <a:cs typeface="Arial"/>
              </a:rPr>
              <a:t>Group Discussion</a:t>
            </a:r>
            <a:endParaRPr lang="en-GB" sz="4000" b="1" dirty="0">
              <a:solidFill>
                <a:srgbClr val="002060"/>
              </a:solidFill>
              <a:latin typeface="Arial Narrow"/>
              <a:cs typeface="Calibri Light"/>
            </a:endParaRPr>
          </a:p>
        </p:txBody>
      </p:sp>
      <p:sp>
        <p:nvSpPr>
          <p:cNvPr id="16" name="TextBox 15">
            <a:extLst>
              <a:ext uri="{FF2B5EF4-FFF2-40B4-BE49-F238E27FC236}">
                <a16:creationId xmlns:a16="http://schemas.microsoft.com/office/drawing/2014/main" id="{037726CB-0077-FA6B-32E1-1933912874E7}"/>
              </a:ext>
            </a:extLst>
          </p:cNvPr>
          <p:cNvSpPr txBox="1"/>
          <p:nvPr/>
        </p:nvSpPr>
        <p:spPr>
          <a:xfrm>
            <a:off x="533399" y="1893568"/>
            <a:ext cx="5562601" cy="23237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spcBef>
                <a:spcPts val="0"/>
              </a:spcBef>
              <a:spcAft>
                <a:spcPts val="1000"/>
              </a:spcAft>
              <a:buClr>
                <a:srgbClr val="4D9770"/>
              </a:buClr>
              <a:buSzPct val="120000"/>
              <a:buFont typeface="Arial" panose="020B0604020202020204" pitchFamily="34" charset="0"/>
              <a:buChar char="•"/>
            </a:pPr>
            <a:r>
              <a:rPr lang="en-GB" sz="2400" dirty="0">
                <a:solidFill>
                  <a:srgbClr val="272E65"/>
                </a:solidFill>
                <a:latin typeface="Arial Narrow" panose="020B0604020202020204" pitchFamily="34" charset="0"/>
                <a:ea typeface="Arial"/>
                <a:cs typeface="Arial Narrow" panose="020B0604020202020204" pitchFamily="34" charset="0"/>
                <a:sym typeface="Arial"/>
              </a:rPr>
              <a:t>What are the political uses of the past?</a:t>
            </a:r>
          </a:p>
          <a:p>
            <a:pPr marL="180000" marR="0" lvl="0" indent="-180000" algn="l" rtl="0">
              <a:spcBef>
                <a:spcPts val="0"/>
              </a:spcBef>
              <a:spcAft>
                <a:spcPts val="1000"/>
              </a:spcAft>
              <a:buClr>
                <a:srgbClr val="4D9770"/>
              </a:buClr>
              <a:buSzPct val="120000"/>
              <a:buFont typeface="Arial" panose="020B0604020202020204" pitchFamily="34" charset="0"/>
              <a:buChar char="•"/>
            </a:pPr>
            <a:r>
              <a:rPr lang="en-GB" sz="2400" dirty="0">
                <a:solidFill>
                  <a:srgbClr val="272E65"/>
                </a:solidFill>
                <a:latin typeface="Arial Narrow" panose="020B0604020202020204" pitchFamily="34" charset="0"/>
                <a:ea typeface="Arial"/>
                <a:cs typeface="Arial Narrow" panose="020B0604020202020204" pitchFamily="34" charset="0"/>
                <a:sym typeface="Arial"/>
              </a:rPr>
              <a:t>How do we investigate history when there are political and cultural agendas?</a:t>
            </a:r>
          </a:p>
          <a:p>
            <a:pPr marL="180000" marR="0" lvl="0" indent="-180000" algn="l" rtl="0">
              <a:spcBef>
                <a:spcPts val="0"/>
              </a:spcBef>
              <a:spcAft>
                <a:spcPts val="1000"/>
              </a:spcAft>
              <a:buClr>
                <a:srgbClr val="4D9770"/>
              </a:buClr>
              <a:buSzPct val="120000"/>
              <a:buFont typeface="Arial" panose="020B0604020202020204" pitchFamily="34" charset="0"/>
              <a:buChar char="•"/>
            </a:pPr>
            <a:r>
              <a:rPr lang="en-GB" sz="2400" dirty="0">
                <a:solidFill>
                  <a:srgbClr val="272E65"/>
                </a:solidFill>
                <a:latin typeface="Arial Narrow" panose="020B0604020202020204" pitchFamily="34" charset="0"/>
                <a:ea typeface="Arial"/>
                <a:cs typeface="Arial Narrow" panose="020B0604020202020204" pitchFamily="34" charset="0"/>
                <a:sym typeface="Arial"/>
              </a:rPr>
              <a:t>Are there different ways of teaching history? </a:t>
            </a:r>
          </a:p>
          <a:p>
            <a:pPr marL="180000" marR="0" lvl="0" indent="-180000" algn="l" rtl="0">
              <a:spcBef>
                <a:spcPts val="0"/>
              </a:spcBef>
              <a:spcAft>
                <a:spcPts val="1000"/>
              </a:spcAft>
              <a:buClr>
                <a:srgbClr val="4D9770"/>
              </a:buClr>
              <a:buSzPct val="120000"/>
              <a:buFont typeface="Arial" panose="020B0604020202020204" pitchFamily="34" charset="0"/>
              <a:buChar char="•"/>
            </a:pPr>
            <a:r>
              <a:rPr lang="en-GB" sz="2400" dirty="0">
                <a:solidFill>
                  <a:srgbClr val="272E65"/>
                </a:solidFill>
                <a:latin typeface="Arial Narrow" panose="020B0604020202020204" pitchFamily="34" charset="0"/>
                <a:ea typeface="Arial"/>
                <a:cs typeface="Arial Narrow" panose="020B0604020202020204" pitchFamily="34" charset="0"/>
                <a:sym typeface="Arial"/>
              </a:rPr>
              <a:t>Can history ever be objective?</a:t>
            </a:r>
          </a:p>
        </p:txBody>
      </p:sp>
      <p:sp>
        <p:nvSpPr>
          <p:cNvPr id="17" name="Rectangle 16">
            <a:extLst>
              <a:ext uri="{FF2B5EF4-FFF2-40B4-BE49-F238E27FC236}">
                <a16:creationId xmlns:a16="http://schemas.microsoft.com/office/drawing/2014/main" id="{F0B4852E-BB11-69EA-6485-3ECCAEEDE5E4}"/>
              </a:ext>
            </a:extLst>
          </p:cNvPr>
          <p:cNvSpPr/>
          <p:nvPr/>
        </p:nvSpPr>
        <p:spPr>
          <a:xfrm>
            <a:off x="6096001" y="0"/>
            <a:ext cx="6106482" cy="68944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05875" y="5627634"/>
            <a:ext cx="5327948" cy="1169551"/>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links:</a:t>
            </a:r>
          </a:p>
          <a:p>
            <a:pPr marL="0" marR="0" lvl="0" indent="0" algn="l" rtl="0">
              <a:spcBef>
                <a:spcPts val="0"/>
              </a:spcBef>
              <a:spcAft>
                <a:spcPts val="0"/>
              </a:spcAft>
              <a:buNone/>
            </a:pP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Edward Colston statue: Government minister calls for prosecutions after Bristol memorial pulled down during protests (</a:t>
            </a:r>
            <a:r>
              <a:rPr lang="en-GB" sz="1400" i="1" dirty="0" err="1">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inews.co.uk</a:t>
            </a: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3">
                  <a:extLst>
                    <a:ext uri="{A12FA001-AC4F-418D-AE19-62706E023703}">
                      <ahyp:hlinkClr xmlns:ahyp="http://schemas.microsoft.com/office/drawing/2018/hyperlinkcolor" val="tx"/>
                    </a:ext>
                  </a:extLst>
                </a:hlinkClick>
              </a:rPr>
              <a:t>Why was a Winston Churchill statue defaced? The life and views of the UK wartime PM as graffiti brands him 'racist' | Edinburgh News (</a:t>
            </a:r>
            <a:r>
              <a:rPr lang="en-GB" sz="1400" i="1" dirty="0" err="1">
                <a:solidFill>
                  <a:srgbClr val="4D9770"/>
                </a:solidFill>
                <a:latin typeface="Arial Narrow" panose="020B0604020202020204" pitchFamily="34" charset="0"/>
                <a:ea typeface="Arial"/>
                <a:cs typeface="Arial Narrow" panose="020B0604020202020204" pitchFamily="34" charset="0"/>
                <a:sym typeface="Arial"/>
                <a:hlinkClick r:id="rId3">
                  <a:extLst>
                    <a:ext uri="{A12FA001-AC4F-418D-AE19-62706E023703}">
                      <ahyp:hlinkClr xmlns:ahyp="http://schemas.microsoft.com/office/drawing/2018/hyperlinkcolor" val="tx"/>
                    </a:ext>
                  </a:extLst>
                </a:hlinkClick>
              </a:rPr>
              <a:t>scotsman.com</a:t>
            </a: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3">
                  <a:extLst>
                    <a:ext uri="{A12FA001-AC4F-418D-AE19-62706E023703}">
                      <ahyp:hlinkClr xmlns:ahyp="http://schemas.microsoft.com/office/drawing/2018/hyperlinkcolor" val="tx"/>
                    </a:ext>
                  </a:extLst>
                </a:hlinkClick>
              </a:rPr>
              <a:t>)</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p:txBody>
      </p:sp>
      <p:pic>
        <p:nvPicPr>
          <p:cNvPr id="6" name="Picture 5">
            <a:extLst>
              <a:ext uri="{FF2B5EF4-FFF2-40B4-BE49-F238E27FC236}">
                <a16:creationId xmlns:a16="http://schemas.microsoft.com/office/drawing/2014/main" id="{96A37C76-F860-9EA6-7356-AA4D6CE08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pic>
        <p:nvPicPr>
          <p:cNvPr id="11" name="Picture 10">
            <a:hlinkClick r:id="rId2"/>
            <a:extLst>
              <a:ext uri="{FF2B5EF4-FFF2-40B4-BE49-F238E27FC236}">
                <a16:creationId xmlns:a16="http://schemas.microsoft.com/office/drawing/2014/main" id="{D998D8C1-D063-27E8-6F2D-3D87358981AC}"/>
              </a:ext>
            </a:extLst>
          </p:cNvPr>
          <p:cNvPicPr>
            <a:picLocks noChangeAspect="1"/>
          </p:cNvPicPr>
          <p:nvPr/>
        </p:nvPicPr>
        <p:blipFill rotWithShape="1">
          <a:blip r:embed="rId5">
            <a:extLst>
              <a:ext uri="{28A0092B-C50C-407E-A947-70E740481C1C}">
                <a14:useLocalDpi xmlns:a14="http://schemas.microsoft.com/office/drawing/2010/main" val="0"/>
              </a:ext>
            </a:extLst>
          </a:blip>
          <a:srcRect t="4995" r="14846" b="6388"/>
          <a:stretch/>
        </p:blipFill>
        <p:spPr>
          <a:xfrm>
            <a:off x="6414869" y="307285"/>
            <a:ext cx="4438343" cy="2598054"/>
          </a:xfrm>
          <a:prstGeom prst="rect">
            <a:avLst/>
          </a:prstGeom>
          <a:ln w="38100">
            <a:solidFill>
              <a:srgbClr val="4D9770"/>
            </a:solidFill>
          </a:ln>
        </p:spPr>
      </p:pic>
      <p:pic>
        <p:nvPicPr>
          <p:cNvPr id="13" name="Picture 12">
            <a:hlinkClick r:id="rId3"/>
            <a:extLst>
              <a:ext uri="{FF2B5EF4-FFF2-40B4-BE49-F238E27FC236}">
                <a16:creationId xmlns:a16="http://schemas.microsoft.com/office/drawing/2014/main" id="{41BDA427-E35A-EFF1-9A7D-5CD45FC4CD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4951" y="3391753"/>
            <a:ext cx="4414025" cy="2933766"/>
          </a:xfrm>
          <a:prstGeom prst="rect">
            <a:avLst/>
          </a:prstGeom>
          <a:ln w="38100">
            <a:solidFill>
              <a:srgbClr val="4D9770"/>
            </a:solidFill>
          </a:ln>
        </p:spPr>
      </p:pic>
      <p:sp>
        <p:nvSpPr>
          <p:cNvPr id="15" name="TextBox 14">
            <a:extLst>
              <a:ext uri="{FF2B5EF4-FFF2-40B4-BE49-F238E27FC236}">
                <a16:creationId xmlns:a16="http://schemas.microsoft.com/office/drawing/2014/main" id="{AC95A06E-C26B-2D8B-0E89-AD8678C7C74C}"/>
              </a:ext>
            </a:extLst>
          </p:cNvPr>
          <p:cNvSpPr txBox="1"/>
          <p:nvPr/>
        </p:nvSpPr>
        <p:spPr>
          <a:xfrm>
            <a:off x="6313489" y="2939466"/>
            <a:ext cx="4556683" cy="307777"/>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Edward Colston, Bristol, June 2020</a:t>
            </a:r>
          </a:p>
        </p:txBody>
      </p:sp>
      <p:sp>
        <p:nvSpPr>
          <p:cNvPr id="19" name="TextBox 18">
            <a:extLst>
              <a:ext uri="{FF2B5EF4-FFF2-40B4-BE49-F238E27FC236}">
                <a16:creationId xmlns:a16="http://schemas.microsoft.com/office/drawing/2014/main" id="{5A84FE67-9220-735D-3715-3DBDF6CD56AC}"/>
              </a:ext>
            </a:extLst>
          </p:cNvPr>
          <p:cNvSpPr txBox="1"/>
          <p:nvPr/>
        </p:nvSpPr>
        <p:spPr>
          <a:xfrm>
            <a:off x="7383621" y="6418652"/>
            <a:ext cx="4556683" cy="307777"/>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Winston Churchill, Westminster, June 2020</a:t>
            </a:r>
          </a:p>
        </p:txBody>
      </p:sp>
    </p:spTree>
    <p:extLst>
      <p:ext uri="{BB962C8B-B14F-4D97-AF65-F5344CB8AC3E}">
        <p14:creationId xmlns:p14="http://schemas.microsoft.com/office/powerpoint/2010/main" val="254978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354587-244A-8E28-7578-203226F05406}"/>
              </a:ext>
            </a:extLst>
          </p:cNvPr>
          <p:cNvSpPr/>
          <p:nvPr/>
        </p:nvSpPr>
        <p:spPr>
          <a:xfrm>
            <a:off x="-10494" y="-137130"/>
            <a:ext cx="8147566"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538843" y="1780426"/>
            <a:ext cx="5562601" cy="654820"/>
          </a:xfrm>
        </p:spPr>
        <p:txBody>
          <a:bodyPr anchor="t">
            <a:noAutofit/>
          </a:bodyPr>
          <a:lstStyle/>
          <a:p>
            <a:pPr>
              <a:spcBef>
                <a:spcPts val="0"/>
              </a:spcBef>
            </a:pPr>
            <a:r>
              <a:rPr lang="en-GB" sz="4000" b="1" dirty="0">
                <a:solidFill>
                  <a:schemeClr val="bg1"/>
                </a:solidFill>
                <a:latin typeface="Arial Narrow"/>
                <a:cs typeface="Arial"/>
              </a:rPr>
              <a:t>About This Resource</a:t>
            </a:r>
            <a:endParaRPr lang="en-GB" sz="4000" b="1" dirty="0">
              <a:solidFill>
                <a:schemeClr val="bg1"/>
              </a:solidFill>
              <a:latin typeface="Arial Narrow"/>
              <a:cs typeface="Calibri Light"/>
            </a:endParaRPr>
          </a:p>
        </p:txBody>
      </p:sp>
      <p:pic>
        <p:nvPicPr>
          <p:cNvPr id="3" name="Picture 2">
            <a:extLst>
              <a:ext uri="{FF2B5EF4-FFF2-40B4-BE49-F238E27FC236}">
                <a16:creationId xmlns:a16="http://schemas.microsoft.com/office/drawing/2014/main" id="{BDC54A0C-75D2-30C9-378E-7648F6E0C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grpSp>
        <p:nvGrpSpPr>
          <p:cNvPr id="14" name="Group 13">
            <a:extLst>
              <a:ext uri="{FF2B5EF4-FFF2-40B4-BE49-F238E27FC236}">
                <a16:creationId xmlns:a16="http://schemas.microsoft.com/office/drawing/2014/main" id="{FDA2E626-E229-038C-848C-3C88672EB34B}"/>
              </a:ext>
            </a:extLst>
          </p:cNvPr>
          <p:cNvGrpSpPr/>
          <p:nvPr/>
        </p:nvGrpSpPr>
        <p:grpSpPr>
          <a:xfrm>
            <a:off x="8346854" y="442854"/>
            <a:ext cx="3710466" cy="1171489"/>
            <a:chOff x="8346854" y="-56882"/>
            <a:chExt cx="3710466" cy="1171489"/>
          </a:xfrm>
        </p:grpSpPr>
        <p:sp>
          <p:nvSpPr>
            <p:cNvPr id="15" name="TextBox 14">
              <a:extLst>
                <a:ext uri="{FF2B5EF4-FFF2-40B4-BE49-F238E27FC236}">
                  <a16:creationId xmlns:a16="http://schemas.microsoft.com/office/drawing/2014/main" id="{3A62E481-956F-7AB6-E438-5D1FC06E8E48}"/>
                </a:ext>
              </a:extLst>
            </p:cNvPr>
            <p:cNvSpPr txBox="1"/>
            <p:nvPr/>
          </p:nvSpPr>
          <p:spPr>
            <a:xfrm>
              <a:off x="9377915" y="98944"/>
              <a:ext cx="26794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solidFill>
                    <a:srgbClr val="272E65"/>
                  </a:solidFill>
                  <a:latin typeface="Arial Narrow" panose="020B0604020202020204" pitchFamily="34" charset="0"/>
                  <a:ea typeface="Arial"/>
                  <a:cs typeface="Arial Narrow" panose="020B0604020202020204" pitchFamily="34" charset="0"/>
                  <a:sym typeface="Arial"/>
                </a:rPr>
                <a:t>The University of East Anglia </a:t>
              </a:r>
              <a:r>
                <a:rPr lang="en-GB" sz="1200" i="1" dirty="0">
                  <a:solidFill>
                    <a:srgbClr val="272D64"/>
                  </a:solidFill>
                  <a:effectLst/>
                  <a:latin typeface="Arial Narrow" panose="020B0604020202020204" pitchFamily="34" charset="0"/>
                </a:rPr>
                <a:t>is a globally significant centre of research that drives global change. We bring fresh thinking to the major challenges facing society, helping to create a better future for all.</a:t>
              </a:r>
              <a:endParaRPr lang="en-GB" sz="1200" dirty="0">
                <a:solidFill>
                  <a:srgbClr val="FF0000"/>
                </a:solidFill>
                <a:latin typeface="Arial Narrow" panose="020B0604020202020204" pitchFamily="34" charset="0"/>
                <a:ea typeface="Arial"/>
                <a:cs typeface="Arial Narrow" panose="020B0604020202020204" pitchFamily="34" charset="0"/>
                <a:sym typeface="Arial"/>
              </a:endParaRPr>
            </a:p>
          </p:txBody>
        </p:sp>
        <p:pic>
          <p:nvPicPr>
            <p:cNvPr id="17" name="Picture 16">
              <a:extLst>
                <a:ext uri="{FF2B5EF4-FFF2-40B4-BE49-F238E27FC236}">
                  <a16:creationId xmlns:a16="http://schemas.microsoft.com/office/drawing/2014/main" id="{AEDC72AA-B7B2-0443-0402-13848C6AD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854" y="-56882"/>
              <a:ext cx="1031062" cy="1031062"/>
            </a:xfrm>
            <a:prstGeom prst="rect">
              <a:avLst/>
            </a:prstGeom>
          </p:spPr>
        </p:pic>
      </p:grpSp>
      <p:grpSp>
        <p:nvGrpSpPr>
          <p:cNvPr id="18" name="Group 17">
            <a:extLst>
              <a:ext uri="{FF2B5EF4-FFF2-40B4-BE49-F238E27FC236}">
                <a16:creationId xmlns:a16="http://schemas.microsoft.com/office/drawing/2014/main" id="{3053C4CA-D28A-519B-097C-78E4353B11D2}"/>
              </a:ext>
            </a:extLst>
          </p:cNvPr>
          <p:cNvGrpSpPr/>
          <p:nvPr/>
        </p:nvGrpSpPr>
        <p:grpSpPr>
          <a:xfrm>
            <a:off x="8490482" y="3835226"/>
            <a:ext cx="3566838" cy="1015664"/>
            <a:chOff x="8490482" y="3548145"/>
            <a:chExt cx="3566838" cy="1015664"/>
          </a:xfrm>
        </p:grpSpPr>
        <p:sp>
          <p:nvSpPr>
            <p:cNvPr id="19" name="TextBox 18">
              <a:extLst>
                <a:ext uri="{FF2B5EF4-FFF2-40B4-BE49-F238E27FC236}">
                  <a16:creationId xmlns:a16="http://schemas.microsoft.com/office/drawing/2014/main" id="{499BA4E4-0265-B429-0F7E-F6AFD90581ED}"/>
                </a:ext>
              </a:extLst>
            </p:cNvPr>
            <p:cNvSpPr txBox="1"/>
            <p:nvPr/>
          </p:nvSpPr>
          <p:spPr>
            <a:xfrm>
              <a:off x="9377914" y="3548146"/>
              <a:ext cx="267940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1200" b="1" dirty="0">
                  <a:solidFill>
                    <a:srgbClr val="272E65"/>
                  </a:solidFill>
                  <a:latin typeface="Arial Narrow" panose="020B0604020202020204" pitchFamily="34" charset="0"/>
                  <a:ea typeface="Arial"/>
                  <a:cs typeface="Arial Narrow" panose="020B0604020202020204" pitchFamily="34" charset="0"/>
                  <a:sym typeface="Arial"/>
                </a:rPr>
                <a:t>The Anti Apartheid Movement Archives </a:t>
              </a:r>
              <a:r>
                <a:rPr lang="en-GB" sz="1200" i="1" dirty="0">
                  <a:solidFill>
                    <a:srgbClr val="272E65"/>
                  </a:solidFill>
                  <a:latin typeface="Arial Narrow" panose="020B0604020202020204" pitchFamily="34" charset="0"/>
                  <a:ea typeface="Arial"/>
                  <a:cs typeface="Arial Narrow" panose="020B0604020202020204" pitchFamily="34" charset="0"/>
                  <a:sym typeface="Arial"/>
                </a:rPr>
                <a:t>Forward to Freedom tells the story of the British Anti-Apartheid Movement and its campaigns to support the people of South Africa in their fight against apartheid. </a:t>
              </a:r>
              <a:endParaRPr lang="en-GB" sz="1200" i="1" dirty="0">
                <a:solidFill>
                  <a:srgbClr val="FF0000"/>
                </a:solidFill>
                <a:latin typeface="Arial Narrow" panose="020B0604020202020204" pitchFamily="34" charset="0"/>
                <a:ea typeface="Arial"/>
                <a:cs typeface="Arial Narrow" panose="020B0604020202020204" pitchFamily="34" charset="0"/>
                <a:sym typeface="Arial"/>
              </a:endParaRPr>
            </a:p>
          </p:txBody>
        </p:sp>
        <p:pic>
          <p:nvPicPr>
            <p:cNvPr id="20" name="Picture 19">
              <a:extLst>
                <a:ext uri="{FF2B5EF4-FFF2-40B4-BE49-F238E27FC236}">
                  <a16:creationId xmlns:a16="http://schemas.microsoft.com/office/drawing/2014/main" id="{E431013E-B0B8-D20A-3B35-2501AA4B0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482" y="3548145"/>
              <a:ext cx="667125" cy="735326"/>
            </a:xfrm>
            <a:prstGeom prst="rect">
              <a:avLst/>
            </a:prstGeom>
          </p:spPr>
        </p:pic>
      </p:grpSp>
      <p:grpSp>
        <p:nvGrpSpPr>
          <p:cNvPr id="24" name="Group 23">
            <a:extLst>
              <a:ext uri="{FF2B5EF4-FFF2-40B4-BE49-F238E27FC236}">
                <a16:creationId xmlns:a16="http://schemas.microsoft.com/office/drawing/2014/main" id="{A532FB31-FC73-BA3F-8782-66C095B3237C}"/>
              </a:ext>
            </a:extLst>
          </p:cNvPr>
          <p:cNvGrpSpPr/>
          <p:nvPr/>
        </p:nvGrpSpPr>
        <p:grpSpPr>
          <a:xfrm>
            <a:off x="8461086" y="1935314"/>
            <a:ext cx="3596233" cy="1569660"/>
            <a:chOff x="8461086" y="1680130"/>
            <a:chExt cx="3596233" cy="1569660"/>
          </a:xfrm>
        </p:grpSpPr>
        <p:sp>
          <p:nvSpPr>
            <p:cNvPr id="25" name="TextBox 24">
              <a:extLst>
                <a:ext uri="{FF2B5EF4-FFF2-40B4-BE49-F238E27FC236}">
                  <a16:creationId xmlns:a16="http://schemas.microsoft.com/office/drawing/2014/main" id="{D9C2FCCC-DEC7-4638-18DB-1A0676E93B49}"/>
                </a:ext>
              </a:extLst>
            </p:cNvPr>
            <p:cNvSpPr txBox="1"/>
            <p:nvPr/>
          </p:nvSpPr>
          <p:spPr>
            <a:xfrm>
              <a:off x="9377914" y="1680130"/>
              <a:ext cx="267940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1200" b="1" dirty="0">
                  <a:solidFill>
                    <a:srgbClr val="272E65"/>
                  </a:solidFill>
                  <a:latin typeface="Arial Narrow" panose="020B0604020202020204" pitchFamily="34" charset="0"/>
                  <a:ea typeface="Arial"/>
                  <a:cs typeface="Arial Narrow" panose="020B0604020202020204" pitchFamily="34" charset="0"/>
                  <a:sym typeface="Arial"/>
                </a:rPr>
                <a:t>The Anti Apartheid Legacy: Centre of Memory and Learning </a:t>
              </a:r>
              <a:r>
                <a:rPr lang="en-GB" sz="1200" i="1" dirty="0">
                  <a:solidFill>
                    <a:srgbClr val="272E65"/>
                  </a:solidFill>
                  <a:latin typeface="Arial Narrow" panose="020B0604020202020204" pitchFamily="34" charset="0"/>
                  <a:ea typeface="Arial"/>
                  <a:cs typeface="Arial Narrow" panose="020B0604020202020204" pitchFamily="34" charset="0"/>
                  <a:sym typeface="Arial"/>
                </a:rPr>
                <a:t>promotes the legacy and values of the Southern African liberation struggle and the UK’s central role within this world-changing history, whilst supporting contemporary discourse around social (in)justice, inclusion and multi-racial collaboration for social transformation.</a:t>
              </a:r>
              <a:endParaRPr lang="en-GB" sz="1200" i="1" dirty="0">
                <a:solidFill>
                  <a:srgbClr val="FF0000"/>
                </a:solidFill>
                <a:latin typeface="Arial Narrow" panose="020B0604020202020204" pitchFamily="34" charset="0"/>
                <a:ea typeface="Arial"/>
                <a:cs typeface="Arial Narrow" panose="020B0604020202020204" pitchFamily="34" charset="0"/>
                <a:sym typeface="Arial"/>
              </a:endParaRPr>
            </a:p>
          </p:txBody>
        </p:sp>
        <p:pic>
          <p:nvPicPr>
            <p:cNvPr id="26" name="Picture 25">
              <a:extLst>
                <a:ext uri="{FF2B5EF4-FFF2-40B4-BE49-F238E27FC236}">
                  <a16:creationId xmlns:a16="http://schemas.microsoft.com/office/drawing/2014/main" id="{0DF7908D-BD58-CFFE-8462-2CA519A94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086" y="1680130"/>
              <a:ext cx="746937" cy="746937"/>
            </a:xfrm>
            <a:prstGeom prst="rect">
              <a:avLst/>
            </a:prstGeom>
          </p:spPr>
        </p:pic>
      </p:grpSp>
      <p:grpSp>
        <p:nvGrpSpPr>
          <p:cNvPr id="4" name="Group 3">
            <a:extLst>
              <a:ext uri="{FF2B5EF4-FFF2-40B4-BE49-F238E27FC236}">
                <a16:creationId xmlns:a16="http://schemas.microsoft.com/office/drawing/2014/main" id="{47FC4119-76F2-4D22-02EE-C8EADF0079C4}"/>
              </a:ext>
            </a:extLst>
          </p:cNvPr>
          <p:cNvGrpSpPr/>
          <p:nvPr/>
        </p:nvGrpSpPr>
        <p:grpSpPr>
          <a:xfrm>
            <a:off x="8488800" y="5151343"/>
            <a:ext cx="3568519" cy="1200329"/>
            <a:chOff x="8488800" y="5151343"/>
            <a:chExt cx="3568519" cy="1200329"/>
          </a:xfrm>
        </p:grpSpPr>
        <p:sp>
          <p:nvSpPr>
            <p:cNvPr id="5" name="TextBox 4">
              <a:extLst>
                <a:ext uri="{FF2B5EF4-FFF2-40B4-BE49-F238E27FC236}">
                  <a16:creationId xmlns:a16="http://schemas.microsoft.com/office/drawing/2014/main" id="{51FE0CC3-7F47-DA37-FBF8-FC46C6E06BCE}"/>
                </a:ext>
              </a:extLst>
            </p:cNvPr>
            <p:cNvSpPr txBox="1"/>
            <p:nvPr/>
          </p:nvSpPr>
          <p:spPr>
            <a:xfrm>
              <a:off x="9377914" y="5151343"/>
              <a:ext cx="26794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GB" sz="1200" b="1" dirty="0">
                  <a:solidFill>
                    <a:srgbClr val="272E65"/>
                  </a:solidFill>
                  <a:latin typeface="Arial Narrow" panose="020B0604020202020204" pitchFamily="34" charset="0"/>
                  <a:ea typeface="Arial"/>
                  <a:cs typeface="Arial Narrow" panose="020B0604020202020204" pitchFamily="34" charset="0"/>
                  <a:sym typeface="Arial"/>
                </a:rPr>
                <a:t>The National Lottery Heritage Fund</a:t>
              </a:r>
              <a:r>
                <a:rPr lang="en-GB" sz="1200" i="1" dirty="0">
                  <a:solidFill>
                    <a:srgbClr val="272E65"/>
                  </a:solidFill>
                  <a:latin typeface="Arial Narrow" panose="020B0604020202020204" pitchFamily="34" charset="0"/>
                  <a:ea typeface="Arial"/>
                  <a:cs typeface="Arial Narrow" panose="020B0604020202020204" pitchFamily="34" charset="0"/>
                  <a:sym typeface="Arial"/>
                </a:rPr>
                <a:t> </a:t>
              </a:r>
              <a:br>
                <a:rPr lang="en-GB" sz="1200" i="1" dirty="0">
                  <a:solidFill>
                    <a:srgbClr val="272E65"/>
                  </a:solidFill>
                  <a:latin typeface="Arial Narrow" panose="020B0604020202020204" pitchFamily="34" charset="0"/>
                  <a:ea typeface="Arial"/>
                  <a:cs typeface="Arial Narrow" panose="020B0604020202020204" pitchFamily="34" charset="0"/>
                  <a:sym typeface="Arial"/>
                </a:rPr>
              </a:br>
              <a:r>
                <a:rPr lang="en-GB" sz="1200" i="1" dirty="0">
                  <a:solidFill>
                    <a:srgbClr val="272D64"/>
                  </a:solidFill>
                  <a:effectLst/>
                  <a:latin typeface="Arial Narrow" panose="020B0604020202020204" pitchFamily="34" charset="0"/>
                </a:rPr>
                <a:t>As the largest dedicated funder of the UK’s heritage, The National Lottery Heritage Fund’s vision is for heritage to be valued, cared for and sustained for everyone, now and in the future.</a:t>
              </a:r>
              <a:endParaRPr lang="en-GB" sz="1200" dirty="0">
                <a:solidFill>
                  <a:srgbClr val="272D64"/>
                </a:solidFill>
                <a:effectLst/>
                <a:latin typeface="Arial Narrow" panose="020B0604020202020204" pitchFamily="34" charset="0"/>
              </a:endParaRPr>
            </a:p>
          </p:txBody>
        </p:sp>
        <p:pic>
          <p:nvPicPr>
            <p:cNvPr id="6" name="Picture 5">
              <a:extLst>
                <a:ext uri="{FF2B5EF4-FFF2-40B4-BE49-F238E27FC236}">
                  <a16:creationId xmlns:a16="http://schemas.microsoft.com/office/drawing/2014/main" id="{254DDDBB-08CD-0756-E69B-61EABD442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8800" y="5151343"/>
              <a:ext cx="745200" cy="738300"/>
            </a:xfrm>
            <a:prstGeom prst="rect">
              <a:avLst/>
            </a:prstGeom>
          </p:spPr>
        </p:pic>
      </p:grpSp>
      <p:sp>
        <p:nvSpPr>
          <p:cNvPr id="9" name="TextBox 8">
            <a:extLst>
              <a:ext uri="{FF2B5EF4-FFF2-40B4-BE49-F238E27FC236}">
                <a16:creationId xmlns:a16="http://schemas.microsoft.com/office/drawing/2014/main" id="{A39E92E2-42A4-1DC2-F5CC-CAAEE7CEC21D}"/>
              </a:ext>
            </a:extLst>
          </p:cNvPr>
          <p:cNvSpPr txBox="1"/>
          <p:nvPr/>
        </p:nvSpPr>
        <p:spPr>
          <a:xfrm>
            <a:off x="533399" y="2604768"/>
            <a:ext cx="731520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GB" sz="2000" dirty="0">
                <a:solidFill>
                  <a:schemeClr val="bg1"/>
                </a:solidFill>
                <a:effectLst/>
                <a:latin typeface="Arial Narrow" panose="020B0604020202020204" pitchFamily="34" charset="0"/>
              </a:rPr>
              <a:t>This presentation is part of a resource collaboratively developed by </a:t>
            </a:r>
            <a:r>
              <a:rPr lang="en-GB" sz="2000" b="1" dirty="0">
                <a:solidFill>
                  <a:schemeClr val="bg1"/>
                </a:solidFill>
                <a:effectLst/>
                <a:latin typeface="Arial Narrow" panose="020B0604020202020204" pitchFamily="34" charset="0"/>
              </a:rPr>
              <a:t>The Anti-Apartheid Legacy: Centre of Memory and Learning</a:t>
            </a:r>
            <a:r>
              <a:rPr lang="en-GB" sz="2000" dirty="0">
                <a:solidFill>
                  <a:schemeClr val="bg1"/>
                </a:solidFill>
                <a:effectLst/>
                <a:latin typeface="Arial Narrow" panose="020B0604020202020204" pitchFamily="34" charset="0"/>
              </a:rPr>
              <a:t> (CML) and </a:t>
            </a:r>
            <a:r>
              <a:rPr lang="en-GB" sz="2000" b="1" dirty="0">
                <a:solidFill>
                  <a:schemeClr val="bg1"/>
                </a:solidFill>
                <a:effectLst/>
                <a:latin typeface="Arial Narrow" panose="020B0604020202020204" pitchFamily="34" charset="0"/>
              </a:rPr>
              <a:t>UEA</a:t>
            </a:r>
            <a:r>
              <a:rPr lang="en-GB" sz="2000" dirty="0">
                <a:solidFill>
                  <a:schemeClr val="bg1"/>
                </a:solidFill>
                <a:effectLst/>
                <a:latin typeface="Arial Narrow" panose="020B0604020202020204" pitchFamily="34" charset="0"/>
              </a:rPr>
              <a:t>. It is part of the CML’s work to promote the legacy and values of the Southern African liberation struggle, whilst supporting contemporary discourse around social (in)justice, inclusion and multi-racial collaboration for social transformation</a:t>
            </a:r>
          </a:p>
          <a:p>
            <a:pPr>
              <a:spcAft>
                <a:spcPts val="1200"/>
              </a:spcAft>
            </a:pPr>
            <a:r>
              <a:rPr lang="en-GB" sz="2000" dirty="0">
                <a:solidFill>
                  <a:schemeClr val="bg1"/>
                </a:solidFill>
                <a:effectLst/>
                <a:latin typeface="Arial Narrow" panose="020B0604020202020204" pitchFamily="34" charset="0"/>
              </a:rPr>
              <a:t>Many of the images and linked documents are supplied with kind permission of project partners, </a:t>
            </a:r>
            <a:r>
              <a:rPr lang="en-GB" sz="2000" b="1" dirty="0">
                <a:solidFill>
                  <a:schemeClr val="bg1"/>
                </a:solidFill>
                <a:effectLst/>
                <a:latin typeface="Arial Narrow" panose="020B0604020202020204" pitchFamily="34" charset="0"/>
              </a:rPr>
              <a:t>The Anti-Apartheid Movement Archives</a:t>
            </a:r>
            <a:r>
              <a:rPr lang="en-GB" sz="2000" dirty="0">
                <a:solidFill>
                  <a:schemeClr val="bg1"/>
                </a:solidFill>
                <a:effectLst/>
                <a:latin typeface="Arial Narrow" panose="020B0604020202020204" pitchFamily="34" charset="0"/>
              </a:rPr>
              <a:t>. Other sources are referred to at the relevant places in the packs.</a:t>
            </a:r>
          </a:p>
          <a:p>
            <a:pPr>
              <a:spcAft>
                <a:spcPts val="1200"/>
              </a:spcAft>
            </a:pPr>
            <a:r>
              <a:rPr lang="en-GB" sz="2000" dirty="0">
                <a:solidFill>
                  <a:schemeClr val="bg1"/>
                </a:solidFill>
                <a:effectLst/>
                <a:latin typeface="Arial Narrow" panose="020B0604020202020204" pitchFamily="34" charset="0"/>
              </a:rPr>
              <a:t>The development of the resources has been made possible with generous support from the </a:t>
            </a:r>
            <a:r>
              <a:rPr lang="en-GB" sz="2000" b="1" dirty="0">
                <a:solidFill>
                  <a:schemeClr val="bg1"/>
                </a:solidFill>
                <a:effectLst/>
                <a:latin typeface="Arial Narrow" panose="020B0604020202020204" pitchFamily="34" charset="0"/>
              </a:rPr>
              <a:t>National Lottery Heritage Fund</a:t>
            </a:r>
            <a:r>
              <a:rPr lang="en-GB" sz="2000" dirty="0">
                <a:solidFill>
                  <a:schemeClr val="bg1"/>
                </a:solidFill>
                <a:effectLst/>
                <a:latin typeface="Arial Narrow" panose="020B0604020202020204" pitchFamily="34" charset="0"/>
              </a:rPr>
              <a:t> and UEA’s </a:t>
            </a:r>
            <a:r>
              <a:rPr lang="en-GB" sz="2000" b="1" dirty="0">
                <a:solidFill>
                  <a:schemeClr val="bg1"/>
                </a:solidFill>
                <a:effectLst/>
                <a:latin typeface="Arial Narrow" panose="020B0604020202020204" pitchFamily="34" charset="0"/>
              </a:rPr>
              <a:t>Impact Fund</a:t>
            </a:r>
            <a:r>
              <a:rPr lang="en-GB" sz="2000" dirty="0">
                <a:solidFill>
                  <a:schemeClr val="bg1"/>
                </a:solidFill>
                <a:effectLst/>
                <a:latin typeface="Arial Narrow" panose="020B0604020202020204" pitchFamily="34" charset="0"/>
              </a:rPr>
              <a:t>. </a:t>
            </a:r>
          </a:p>
        </p:txBody>
      </p:sp>
    </p:spTree>
    <p:extLst>
      <p:ext uri="{BB962C8B-B14F-4D97-AF65-F5344CB8AC3E}">
        <p14:creationId xmlns:p14="http://schemas.microsoft.com/office/powerpoint/2010/main" val="286561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B4852E-BB11-69EA-6485-3ECCAEEDE5E4}"/>
              </a:ext>
            </a:extLst>
          </p:cNvPr>
          <p:cNvSpPr/>
          <p:nvPr/>
        </p:nvSpPr>
        <p:spPr>
          <a:xfrm>
            <a:off x="-10495" y="-137130"/>
            <a:ext cx="12212977"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538843" y="1208769"/>
            <a:ext cx="2038141" cy="707846"/>
          </a:xfrm>
        </p:spPr>
        <p:txBody>
          <a:bodyPr anchor="t">
            <a:normAutofit/>
          </a:bodyPr>
          <a:lstStyle/>
          <a:p>
            <a:pPr>
              <a:spcBef>
                <a:spcPts val="0"/>
              </a:spcBef>
            </a:pPr>
            <a:r>
              <a:rPr lang="en-GB" sz="4000" b="1" dirty="0">
                <a:solidFill>
                  <a:schemeClr val="bg1"/>
                </a:solidFill>
                <a:latin typeface="Arial Narrow"/>
                <a:cs typeface="Arial"/>
              </a:rPr>
              <a:t>Timeline</a:t>
            </a:r>
            <a:endParaRPr lang="en-GB" sz="4000" b="1" dirty="0">
              <a:solidFill>
                <a:schemeClr val="bg1"/>
              </a:solidFill>
              <a:latin typeface="Arial Narrow"/>
              <a:cs typeface="Calibri Light"/>
            </a:endParaRPr>
          </a:p>
        </p:txBody>
      </p:sp>
      <p:sp>
        <p:nvSpPr>
          <p:cNvPr id="11" name="TextBox 10">
            <a:extLst>
              <a:ext uri="{FF2B5EF4-FFF2-40B4-BE49-F238E27FC236}">
                <a16:creationId xmlns:a16="http://schemas.microsoft.com/office/drawing/2014/main" id="{C991A795-79F6-9015-C4BB-1AE0A311C62B}"/>
              </a:ext>
            </a:extLst>
          </p:cNvPr>
          <p:cNvSpPr txBox="1"/>
          <p:nvPr/>
        </p:nvSpPr>
        <p:spPr>
          <a:xfrm>
            <a:off x="538843" y="1916615"/>
            <a:ext cx="3764925"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Working on your own or in groups, use the </a:t>
            </a:r>
            <a:r>
              <a:rPr lang="en-GB" sz="2200" u="sng" dirty="0">
                <a:solidFill>
                  <a:srgbClr val="00B050"/>
                </a:solidFill>
                <a:latin typeface="Arial Narrow" panose="020B0604020202020204" pitchFamily="34" charset="0"/>
                <a:ea typeface="Arial"/>
                <a:cs typeface="Arial Narrow" panose="020B0604020202020204" pitchFamily="34" charset="0"/>
                <a:sym typeface="Arial"/>
              </a:rPr>
              <a:t>resource files and timeline template in this pack</a:t>
            </a:r>
            <a:r>
              <a:rPr lang="en-GB" sz="2200" dirty="0">
                <a:solidFill>
                  <a:schemeClr val="lt1"/>
                </a:solidFill>
                <a:latin typeface="Arial Narrow" panose="020B0604020202020204" pitchFamily="34" charset="0"/>
                <a:ea typeface="Arial"/>
                <a:cs typeface="Arial Narrow" panose="020B0604020202020204" pitchFamily="34" charset="0"/>
                <a:sym typeface="Arial"/>
              </a:rPr>
              <a:t> to create a timeline of the roots of apartheid. </a:t>
            </a:r>
          </a:p>
          <a:p>
            <a:pPr marL="0" marR="0" lvl="0" indent="0" algn="l" rtl="0">
              <a:spcBef>
                <a:spcPts val="0"/>
              </a:spcBef>
              <a:spcAft>
                <a:spcPts val="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Try to structure each point:</a:t>
            </a:r>
          </a:p>
          <a:p>
            <a:pPr marL="342900" marR="0" lvl="0" indent="-342900" algn="l" rtl="0">
              <a:spcBef>
                <a:spcPts val="0"/>
              </a:spcBef>
              <a:spcAft>
                <a:spcPts val="0"/>
              </a:spcAft>
              <a:buClr>
                <a:srgbClr val="4D9770"/>
              </a:buClr>
              <a:buSzPct val="120000"/>
              <a:buFont typeface="Arial" panose="020B0604020202020204" pitchFamily="34" charset="0"/>
              <a:buChar char="•"/>
            </a:pPr>
            <a:r>
              <a:rPr lang="en-GB" sz="2200" b="1" dirty="0">
                <a:solidFill>
                  <a:schemeClr val="lt1"/>
                </a:solidFill>
                <a:latin typeface="Arial Narrow" panose="020B0604020202020204" pitchFamily="34" charset="0"/>
                <a:ea typeface="Arial"/>
                <a:cs typeface="Arial Narrow" panose="020B0604020202020204" pitchFamily="34" charset="0"/>
                <a:sym typeface="Arial"/>
              </a:rPr>
              <a:t>Event</a:t>
            </a:r>
            <a:r>
              <a:rPr lang="en-GB" sz="2200" dirty="0">
                <a:solidFill>
                  <a:schemeClr val="lt1"/>
                </a:solidFill>
                <a:latin typeface="Arial Narrow" panose="020B0604020202020204" pitchFamily="34" charset="0"/>
                <a:ea typeface="Arial"/>
                <a:cs typeface="Arial Narrow" panose="020B0604020202020204" pitchFamily="34" charset="0"/>
                <a:sym typeface="Arial"/>
              </a:rPr>
              <a:t> </a:t>
            </a:r>
          </a:p>
          <a:p>
            <a:pPr marL="342900" marR="0" lvl="0" indent="-342900" algn="l" rtl="0">
              <a:spcBef>
                <a:spcPts val="0"/>
              </a:spcBef>
              <a:spcAft>
                <a:spcPts val="0"/>
              </a:spcAft>
              <a:buClr>
                <a:srgbClr val="4D9770"/>
              </a:buClr>
              <a:buSzPct val="120000"/>
              <a:buFont typeface="Arial" panose="020B0604020202020204" pitchFamily="34" charset="0"/>
              <a:buChar char="•"/>
            </a:pPr>
            <a:r>
              <a:rPr lang="en-GB" sz="2200" b="1" dirty="0">
                <a:solidFill>
                  <a:schemeClr val="lt1"/>
                </a:solidFill>
                <a:latin typeface="Arial Narrow" panose="020B0604020202020204" pitchFamily="34" charset="0"/>
                <a:ea typeface="Arial"/>
                <a:cs typeface="Arial Narrow" panose="020B0604020202020204" pitchFamily="34" charset="0"/>
                <a:sym typeface="Arial"/>
              </a:rPr>
              <a:t>Outline</a:t>
            </a:r>
            <a:r>
              <a:rPr lang="en-GB" sz="2200" dirty="0">
                <a:solidFill>
                  <a:schemeClr val="lt1"/>
                </a:solidFill>
                <a:latin typeface="Arial Narrow" panose="020B0604020202020204" pitchFamily="34" charset="0"/>
                <a:ea typeface="Arial"/>
                <a:cs typeface="Arial Narrow" panose="020B0604020202020204" pitchFamily="34" charset="0"/>
                <a:sym typeface="Arial"/>
              </a:rPr>
              <a:t> – what happened?</a:t>
            </a:r>
          </a:p>
          <a:p>
            <a:pPr marL="342900" marR="0" lvl="0" indent="-342900" algn="l" rtl="0">
              <a:spcBef>
                <a:spcPts val="0"/>
              </a:spcBef>
              <a:spcAft>
                <a:spcPts val="0"/>
              </a:spcAft>
              <a:buClr>
                <a:srgbClr val="4D9770"/>
              </a:buClr>
              <a:buSzPct val="120000"/>
              <a:buFont typeface="Arial" panose="020B0604020202020204" pitchFamily="34" charset="0"/>
              <a:buChar char="•"/>
            </a:pPr>
            <a:r>
              <a:rPr lang="en-GB" sz="2200" b="1" dirty="0">
                <a:solidFill>
                  <a:schemeClr val="lt1"/>
                </a:solidFill>
                <a:latin typeface="Arial Narrow" panose="020B0604020202020204" pitchFamily="34" charset="0"/>
                <a:ea typeface="Arial"/>
                <a:cs typeface="Arial Narrow" panose="020B0604020202020204" pitchFamily="34" charset="0"/>
                <a:sym typeface="Arial"/>
              </a:rPr>
              <a:t>Significance</a:t>
            </a:r>
            <a:r>
              <a:rPr lang="en-GB" sz="2200" dirty="0">
                <a:solidFill>
                  <a:schemeClr val="lt1"/>
                </a:solidFill>
                <a:latin typeface="Arial Narrow" panose="020B0604020202020204" pitchFamily="34" charset="0"/>
                <a:ea typeface="Arial"/>
                <a:cs typeface="Arial Narrow" panose="020B0604020202020204" pitchFamily="34" charset="0"/>
                <a:sym typeface="Arial"/>
              </a:rPr>
              <a:t> – why was this important?</a:t>
            </a:r>
          </a:p>
          <a:p>
            <a:pPr marL="0" marR="0" lvl="0" indent="0" algn="l" rtl="0">
              <a:spcBef>
                <a:spcPts val="0"/>
              </a:spcBef>
              <a:spcAft>
                <a:spcPts val="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Highlight particularly significant events or turning points.</a:t>
            </a:r>
          </a:p>
          <a:p>
            <a:pPr marL="0" marR="0" lvl="0" indent="0" algn="l" rtl="0">
              <a:spcBef>
                <a:spcPts val="0"/>
              </a:spcBef>
              <a:spcAft>
                <a:spcPts val="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p:txBody>
      </p:sp>
      <p:pic>
        <p:nvPicPr>
          <p:cNvPr id="4" name="Picture 3">
            <a:extLst>
              <a:ext uri="{FF2B5EF4-FFF2-40B4-BE49-F238E27FC236}">
                <a16:creationId xmlns:a16="http://schemas.microsoft.com/office/drawing/2014/main" id="{AF1D66E8-5ABE-4DEE-158A-3BAA20D2C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pic>
        <p:nvPicPr>
          <p:cNvPr id="8" name="Picture 7">
            <a:extLst>
              <a:ext uri="{FF2B5EF4-FFF2-40B4-BE49-F238E27FC236}">
                <a16:creationId xmlns:a16="http://schemas.microsoft.com/office/drawing/2014/main" id="{3580FB8A-532C-E80B-FC60-C032EB16F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736" y="2222947"/>
            <a:ext cx="5010689" cy="3541167"/>
          </a:xfrm>
          <a:prstGeom prst="rect">
            <a:avLst/>
          </a:prstGeom>
          <a:solidFill>
            <a:schemeClr val="bg1"/>
          </a:solidFill>
          <a:effectLst>
            <a:outerShdw blurRad="141615" dist="38100" dir="2700000" sx="101071" sy="101071" algn="tl" rotWithShape="0">
              <a:prstClr val="black">
                <a:alpha val="40000"/>
              </a:prstClr>
            </a:outerShdw>
          </a:effectLst>
        </p:spPr>
      </p:pic>
      <p:pic>
        <p:nvPicPr>
          <p:cNvPr id="6" name="Picture 5">
            <a:extLst>
              <a:ext uri="{FF2B5EF4-FFF2-40B4-BE49-F238E27FC236}">
                <a16:creationId xmlns:a16="http://schemas.microsoft.com/office/drawing/2014/main" id="{71BB7866-37A2-6A00-D198-5D8DA3308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204" y="825469"/>
            <a:ext cx="5010689" cy="3541167"/>
          </a:xfrm>
          <a:prstGeom prst="rect">
            <a:avLst/>
          </a:prstGeom>
          <a:solidFill>
            <a:schemeClr val="bg1"/>
          </a:solidFill>
          <a:effectLst>
            <a:outerShdw blurRad="141615" dist="38100" dir="2700000" sx="101071" sy="101071" algn="tl" rotWithShape="0">
              <a:prstClr val="black">
                <a:alpha val="40000"/>
              </a:prstClr>
            </a:outerShdw>
          </a:effectLst>
        </p:spPr>
      </p:pic>
    </p:spTree>
    <p:extLst>
      <p:ext uri="{BB962C8B-B14F-4D97-AF65-F5344CB8AC3E}">
        <p14:creationId xmlns:p14="http://schemas.microsoft.com/office/powerpoint/2010/main" val="368996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B4852E-BB11-69EA-6485-3ECCAEEDE5E4}"/>
              </a:ext>
            </a:extLst>
          </p:cNvPr>
          <p:cNvSpPr/>
          <p:nvPr/>
        </p:nvSpPr>
        <p:spPr>
          <a:xfrm>
            <a:off x="-10495" y="-137130"/>
            <a:ext cx="12212977"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1" name="TextBox 10">
            <a:extLst>
              <a:ext uri="{FF2B5EF4-FFF2-40B4-BE49-F238E27FC236}">
                <a16:creationId xmlns:a16="http://schemas.microsoft.com/office/drawing/2014/main" id="{C991A795-79F6-9015-C4BB-1AE0A311C62B}"/>
              </a:ext>
            </a:extLst>
          </p:cNvPr>
          <p:cNvSpPr txBox="1"/>
          <p:nvPr/>
        </p:nvSpPr>
        <p:spPr>
          <a:xfrm>
            <a:off x="538842" y="2000424"/>
            <a:ext cx="4303767" cy="40729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As late as 1880, 90% of the continent of Africa was formally free from European colonial rule.</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The Scramble for Africa saw European powers take over the continent and attempt to colonise it. </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By 1914 European powers controlled 90% of the continent. </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Only Abyssinia (Ethiopia) and Liberia retained independence.</a:t>
            </a:r>
          </a:p>
          <a:p>
            <a:pPr marL="0" marR="0" lvl="0" indent="0" algn="l" rtl="0">
              <a:spcBef>
                <a:spcPts val="0"/>
              </a:spcBef>
              <a:spcAft>
                <a:spcPts val="50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p:txBody>
      </p:sp>
      <p:sp>
        <p:nvSpPr>
          <p:cNvPr id="14" name="Title 1">
            <a:extLst>
              <a:ext uri="{FF2B5EF4-FFF2-40B4-BE49-F238E27FC236}">
                <a16:creationId xmlns:a16="http://schemas.microsoft.com/office/drawing/2014/main" id="{8683DDF2-ED35-9F37-2F15-8E5ABBE034C7}"/>
              </a:ext>
            </a:extLst>
          </p:cNvPr>
          <p:cNvSpPr txBox="1">
            <a:spLocks/>
          </p:cNvSpPr>
          <p:nvPr/>
        </p:nvSpPr>
        <p:spPr>
          <a:xfrm>
            <a:off x="538843" y="1208769"/>
            <a:ext cx="4426857"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chemeClr val="bg1"/>
                </a:solidFill>
                <a:latin typeface="Arial Narrow"/>
                <a:cs typeface="Arial"/>
              </a:rPr>
              <a:t>South Africa in Maps</a:t>
            </a:r>
            <a:endParaRPr lang="en-GB" sz="4000" b="1" dirty="0">
              <a:solidFill>
                <a:schemeClr val="bg1"/>
              </a:solidFill>
              <a:latin typeface="Arial Narrow"/>
              <a:cs typeface="Calibri Light"/>
            </a:endParaRPr>
          </a:p>
        </p:txBody>
      </p:sp>
      <p:pic>
        <p:nvPicPr>
          <p:cNvPr id="15" name="Picture 14">
            <a:extLst>
              <a:ext uri="{FF2B5EF4-FFF2-40B4-BE49-F238E27FC236}">
                <a16:creationId xmlns:a16="http://schemas.microsoft.com/office/drawing/2014/main" id="{D26A2BE6-8158-5BEF-6612-D561F0165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pic>
        <p:nvPicPr>
          <p:cNvPr id="18" name="Picture 17">
            <a:extLst>
              <a:ext uri="{FF2B5EF4-FFF2-40B4-BE49-F238E27FC236}">
                <a16:creationId xmlns:a16="http://schemas.microsoft.com/office/drawing/2014/main" id="{465045A4-0AC1-EC78-7601-27FA0E3A7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125" y="187499"/>
            <a:ext cx="3663950" cy="3625850"/>
          </a:xfrm>
          <a:prstGeom prst="rect">
            <a:avLst/>
          </a:prstGeom>
          <a:effectLst>
            <a:outerShdw blurRad="50800" dist="38100" dir="18900000" algn="bl" rotWithShape="0">
              <a:prstClr val="black">
                <a:alpha val="40000"/>
              </a:prstClr>
            </a:outerShdw>
          </a:effectLst>
        </p:spPr>
      </p:pic>
      <p:sp>
        <p:nvSpPr>
          <p:cNvPr id="23" name="Rectangle 22">
            <a:extLst>
              <a:ext uri="{FF2B5EF4-FFF2-40B4-BE49-F238E27FC236}">
                <a16:creationId xmlns:a16="http://schemas.microsoft.com/office/drawing/2014/main" id="{000EF8FC-9076-C0B0-22DA-0AECDE9744C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24" name="TextBox 23">
            <a:extLst>
              <a:ext uri="{FF2B5EF4-FFF2-40B4-BE49-F238E27FC236}">
                <a16:creationId xmlns:a16="http://schemas.microsoft.com/office/drawing/2014/main" id="{D8099CF7-8F94-A9D3-ACAF-33DD6A259F8C}"/>
              </a:ext>
            </a:extLst>
          </p:cNvPr>
          <p:cNvSpPr txBox="1"/>
          <p:nvPr/>
        </p:nvSpPr>
        <p:spPr>
          <a:xfrm>
            <a:off x="505874" y="5782382"/>
            <a:ext cx="7043787"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00B050"/>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Colonial Africa On The Eve of World War I – Brilliant Maps</a:t>
            </a:r>
            <a:endParaRPr lang="en-GB" sz="1400" i="1" dirty="0">
              <a:solidFill>
                <a:srgbClr val="00B050"/>
              </a:solidFill>
              <a:latin typeface="Arial Narrow" panose="020B0604020202020204" pitchFamily="34" charset="0"/>
              <a:cs typeface="Arial Narrow" panose="020B0604020202020204" pitchFamily="34" charset="0"/>
            </a:endParaRPr>
          </a:p>
        </p:txBody>
      </p:sp>
      <p:pic>
        <p:nvPicPr>
          <p:cNvPr id="22" name="Picture 21">
            <a:extLst>
              <a:ext uri="{FF2B5EF4-FFF2-40B4-BE49-F238E27FC236}">
                <a16:creationId xmlns:a16="http://schemas.microsoft.com/office/drawing/2014/main" id="{3D98A088-A0DA-D663-E3C0-880A4EAB6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946" y="2889250"/>
            <a:ext cx="3663950" cy="362585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955122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hlinkClick r:id="rId2"/>
            <a:extLst>
              <a:ext uri="{FF2B5EF4-FFF2-40B4-BE49-F238E27FC236}">
                <a16:creationId xmlns:a16="http://schemas.microsoft.com/office/drawing/2014/main" id="{C367916B-FCDB-95AB-1BDB-266040ACF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93" y="-165100"/>
            <a:ext cx="6118606" cy="6118606"/>
          </a:xfrm>
          <a:prstGeom prst="rect">
            <a:avLst/>
          </a:prstGeom>
        </p:spPr>
      </p:pic>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17" name="Rectangle 16">
            <a:extLst>
              <a:ext uri="{FF2B5EF4-FFF2-40B4-BE49-F238E27FC236}">
                <a16:creationId xmlns:a16="http://schemas.microsoft.com/office/drawing/2014/main" id="{F0B4852E-BB11-69EA-6485-3ECCAEEDE5E4}"/>
              </a:ext>
            </a:extLst>
          </p:cNvPr>
          <p:cNvSpPr/>
          <p:nvPr/>
        </p:nvSpPr>
        <p:spPr>
          <a:xfrm>
            <a:off x="7670799" y="-137130"/>
            <a:ext cx="4531683"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05874" y="5782382"/>
            <a:ext cx="7043787"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4D9770"/>
                </a:solidFill>
                <a:latin typeface="Arial Narrow" panose="020B0604020202020204" pitchFamily="34" charset="0"/>
                <a:cs typeface="Arial Narrow" panose="020B0604020202020204" pitchFamily="34" charset="0"/>
                <a:hlinkClick r:id="rId2">
                  <a:extLst>
                    <a:ext uri="{A12FA001-AC4F-418D-AE19-62706E023703}">
                      <ahyp:hlinkClr xmlns:ahyp="http://schemas.microsoft.com/office/drawing/2018/hyperlinkcolor" val="tx"/>
                    </a:ext>
                  </a:extLst>
                </a:hlinkClick>
              </a:rPr>
              <a:t>Mapping Africa's natural resources (</a:t>
            </a:r>
            <a:r>
              <a:rPr lang="en-GB" sz="1400" i="1" dirty="0" err="1">
                <a:solidFill>
                  <a:srgbClr val="4D9770"/>
                </a:solidFill>
                <a:latin typeface="Arial Narrow" panose="020B0604020202020204" pitchFamily="34" charset="0"/>
                <a:cs typeface="Arial Narrow" panose="020B0604020202020204" pitchFamily="34" charset="0"/>
                <a:hlinkClick r:id="rId2">
                  <a:extLst>
                    <a:ext uri="{A12FA001-AC4F-418D-AE19-62706E023703}">
                      <ahyp:hlinkClr xmlns:ahyp="http://schemas.microsoft.com/office/drawing/2018/hyperlinkcolor" val="tx"/>
                    </a:ext>
                  </a:extLst>
                </a:hlinkClick>
              </a:rPr>
              <a:t>dunyabulteni.net</a:t>
            </a:r>
            <a:r>
              <a:rPr lang="en-GB" sz="1400" i="1" dirty="0">
                <a:solidFill>
                  <a:srgbClr val="4D9770"/>
                </a:solidFill>
                <a:latin typeface="Arial Narrow" panose="020B0604020202020204" pitchFamily="34" charset="0"/>
                <a:cs typeface="Arial Narrow" panose="020B0604020202020204" pitchFamily="34" charset="0"/>
                <a:hlinkClick r:id="rId2">
                  <a:extLst>
                    <a:ext uri="{A12FA001-AC4F-418D-AE19-62706E023703}">
                      <ahyp:hlinkClr xmlns:ahyp="http://schemas.microsoft.com/office/drawing/2018/hyperlinkcolor" val="tx"/>
                    </a:ext>
                  </a:extLst>
                </a:hlinkClick>
              </a:rPr>
              <a:t>) </a:t>
            </a:r>
            <a:endParaRPr lang="en-GB" sz="1400" i="1" dirty="0">
              <a:solidFill>
                <a:srgbClr val="4D9770"/>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9A5BC8C0-1035-A064-0009-BCD90373D365}"/>
              </a:ext>
            </a:extLst>
          </p:cNvPr>
          <p:cNvSpPr txBox="1"/>
          <p:nvPr/>
        </p:nvSpPr>
        <p:spPr>
          <a:xfrm>
            <a:off x="8400143" y="2460645"/>
            <a:ext cx="3614058" cy="32675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Africa is rich in oil and other natural resources. The continent also holds a strategic position. </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This was one of the reasons why European countries began competing for land. </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This map shows some of the resources and where they are located on the continent.</a:t>
            </a:r>
          </a:p>
        </p:txBody>
      </p:sp>
      <p:sp>
        <p:nvSpPr>
          <p:cNvPr id="9" name="Title 1">
            <a:extLst>
              <a:ext uri="{FF2B5EF4-FFF2-40B4-BE49-F238E27FC236}">
                <a16:creationId xmlns:a16="http://schemas.microsoft.com/office/drawing/2014/main" id="{187FA841-FD3B-B111-519F-A523D6081EFD}"/>
              </a:ext>
            </a:extLst>
          </p:cNvPr>
          <p:cNvSpPr txBox="1">
            <a:spLocks/>
          </p:cNvSpPr>
          <p:nvPr/>
        </p:nvSpPr>
        <p:spPr>
          <a:xfrm>
            <a:off x="8400143" y="1208769"/>
            <a:ext cx="4426857" cy="120032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chemeClr val="bg1"/>
                </a:solidFill>
                <a:latin typeface="Arial Narrow"/>
                <a:cs typeface="Arial"/>
              </a:rPr>
              <a:t>South Africa</a:t>
            </a:r>
          </a:p>
          <a:p>
            <a:pPr>
              <a:spcBef>
                <a:spcPts val="0"/>
              </a:spcBef>
            </a:pPr>
            <a:r>
              <a:rPr lang="en-GB" sz="4000" b="1" dirty="0">
                <a:solidFill>
                  <a:schemeClr val="bg1"/>
                </a:solidFill>
                <a:latin typeface="Arial Narrow"/>
                <a:cs typeface="Arial"/>
              </a:rPr>
              <a:t>in Maps</a:t>
            </a:r>
            <a:endParaRPr lang="en-GB" sz="4000" b="1" dirty="0">
              <a:solidFill>
                <a:schemeClr val="bg1"/>
              </a:solidFill>
              <a:latin typeface="Arial Narrow"/>
              <a:cs typeface="Calibri Light"/>
            </a:endParaRPr>
          </a:p>
        </p:txBody>
      </p:sp>
      <p:pic>
        <p:nvPicPr>
          <p:cNvPr id="23" name="Picture 22">
            <a:extLst>
              <a:ext uri="{FF2B5EF4-FFF2-40B4-BE49-F238E27FC236}">
                <a16:creationId xmlns:a16="http://schemas.microsoft.com/office/drawing/2014/main" id="{C9DD9183-8069-935F-CC3D-102494F4D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714" y="244884"/>
            <a:ext cx="4303768" cy="655200"/>
          </a:xfrm>
          <a:prstGeom prst="rect">
            <a:avLst/>
          </a:prstGeom>
        </p:spPr>
      </p:pic>
    </p:spTree>
    <p:extLst>
      <p:ext uri="{BB962C8B-B14F-4D97-AF65-F5344CB8AC3E}">
        <p14:creationId xmlns:p14="http://schemas.microsoft.com/office/powerpoint/2010/main" val="3544662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17" name="Rectangle 16">
            <a:extLst>
              <a:ext uri="{FF2B5EF4-FFF2-40B4-BE49-F238E27FC236}">
                <a16:creationId xmlns:a16="http://schemas.microsoft.com/office/drawing/2014/main" id="{F0B4852E-BB11-69EA-6485-3ECCAEEDE5E4}"/>
              </a:ext>
            </a:extLst>
          </p:cNvPr>
          <p:cNvSpPr/>
          <p:nvPr/>
        </p:nvSpPr>
        <p:spPr>
          <a:xfrm>
            <a:off x="6096000" y="0"/>
            <a:ext cx="6096000" cy="6858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7" name="TextBox 6">
            <a:extLst>
              <a:ext uri="{FF2B5EF4-FFF2-40B4-BE49-F238E27FC236}">
                <a16:creationId xmlns:a16="http://schemas.microsoft.com/office/drawing/2014/main" id="{9A5BC8C0-1035-A064-0009-BCD90373D365}"/>
              </a:ext>
            </a:extLst>
          </p:cNvPr>
          <p:cNvSpPr txBox="1"/>
          <p:nvPr/>
        </p:nvSpPr>
        <p:spPr>
          <a:xfrm>
            <a:off x="437245" y="2460645"/>
            <a:ext cx="3144156" cy="29290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rgbClr val="272E65"/>
                </a:solidFill>
                <a:latin typeface="Arial Narrow" panose="020B0604020202020204" pitchFamily="34" charset="0"/>
                <a:ea typeface="Arial"/>
                <a:cs typeface="Arial Narrow" panose="020B0604020202020204" pitchFamily="34" charset="0"/>
                <a:sym typeface="Arial"/>
              </a:rPr>
              <a:t>A lot of the names given to these countries and regions by the European countries who colonised them no longer exist today. </a:t>
            </a:r>
          </a:p>
          <a:p>
            <a:pPr marL="0" marR="0" lvl="0" indent="0" algn="l" rtl="0">
              <a:spcBef>
                <a:spcPts val="0"/>
              </a:spcBef>
              <a:spcAft>
                <a:spcPts val="500"/>
              </a:spcAft>
              <a:buNone/>
            </a:pPr>
            <a:r>
              <a:rPr lang="en-GB" sz="2200" dirty="0">
                <a:solidFill>
                  <a:srgbClr val="272E65"/>
                </a:solidFill>
                <a:latin typeface="Arial Narrow" panose="020B0604020202020204" pitchFamily="34" charset="0"/>
                <a:ea typeface="Arial"/>
                <a:cs typeface="Arial Narrow" panose="020B0604020202020204" pitchFamily="34" charset="0"/>
                <a:sym typeface="Arial"/>
              </a:rPr>
              <a:t>This is why you may not recognise some of them. </a:t>
            </a:r>
          </a:p>
          <a:p>
            <a:pPr marL="0" marR="0" lvl="0" indent="0" algn="l" rtl="0">
              <a:spcBef>
                <a:spcPts val="0"/>
              </a:spcBef>
              <a:spcAft>
                <a:spcPts val="500"/>
              </a:spcAft>
              <a:buNone/>
            </a:pPr>
            <a:endParaRPr lang="en-GB" sz="2200" dirty="0">
              <a:solidFill>
                <a:srgbClr val="272E65"/>
              </a:solidFill>
              <a:latin typeface="Arial Narrow" panose="020B0604020202020204" pitchFamily="34" charset="0"/>
              <a:ea typeface="Arial"/>
              <a:cs typeface="Arial Narrow" panose="020B0604020202020204" pitchFamily="34" charset="0"/>
              <a:sym typeface="Arial"/>
            </a:endParaRPr>
          </a:p>
        </p:txBody>
      </p:sp>
      <p:sp>
        <p:nvSpPr>
          <p:cNvPr id="9" name="Title 1">
            <a:extLst>
              <a:ext uri="{FF2B5EF4-FFF2-40B4-BE49-F238E27FC236}">
                <a16:creationId xmlns:a16="http://schemas.microsoft.com/office/drawing/2014/main" id="{187FA841-FD3B-B111-519F-A523D6081EFD}"/>
              </a:ext>
            </a:extLst>
          </p:cNvPr>
          <p:cNvSpPr txBox="1">
            <a:spLocks/>
          </p:cNvSpPr>
          <p:nvPr/>
        </p:nvSpPr>
        <p:spPr>
          <a:xfrm>
            <a:off x="437244" y="1208769"/>
            <a:ext cx="4426857" cy="120032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rgbClr val="272E65"/>
                </a:solidFill>
                <a:latin typeface="Arial Narrow"/>
                <a:cs typeface="Arial"/>
              </a:rPr>
              <a:t>South Africa</a:t>
            </a:r>
          </a:p>
          <a:p>
            <a:pPr>
              <a:spcBef>
                <a:spcPts val="0"/>
              </a:spcBef>
            </a:pPr>
            <a:r>
              <a:rPr lang="en-GB" sz="4000" b="1" dirty="0">
                <a:solidFill>
                  <a:srgbClr val="272E65"/>
                </a:solidFill>
                <a:latin typeface="Arial Narrow"/>
                <a:cs typeface="Arial"/>
              </a:rPr>
              <a:t>in Maps</a:t>
            </a:r>
            <a:endParaRPr lang="en-GB" sz="4000" b="1" dirty="0">
              <a:solidFill>
                <a:srgbClr val="272E65"/>
              </a:solidFill>
              <a:latin typeface="Arial Narrow"/>
              <a:cs typeface="Calibri Light"/>
            </a:endParaRPr>
          </a:p>
        </p:txBody>
      </p:sp>
      <p:pic>
        <p:nvPicPr>
          <p:cNvPr id="6" name="Picture 5">
            <a:hlinkClick r:id="rId2"/>
            <a:extLst>
              <a:ext uri="{FF2B5EF4-FFF2-40B4-BE49-F238E27FC236}">
                <a16:creationId xmlns:a16="http://schemas.microsoft.com/office/drawing/2014/main" id="{7F9158E9-406F-DB8E-8E75-9DE1FCEC0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668" y="312393"/>
            <a:ext cx="4191000" cy="4184015"/>
          </a:xfrm>
          <a:prstGeom prst="rect">
            <a:avLst/>
          </a:prstGeom>
          <a:ln w="38100">
            <a:solidFill>
              <a:srgbClr val="4D9770"/>
            </a:solidFill>
          </a:ln>
          <a:effectLst/>
        </p:spPr>
      </p:pic>
      <p:pic>
        <p:nvPicPr>
          <p:cNvPr id="4" name="Picture 3">
            <a:hlinkClick r:id="rId4"/>
            <a:extLst>
              <a:ext uri="{FF2B5EF4-FFF2-40B4-BE49-F238E27FC236}">
                <a16:creationId xmlns:a16="http://schemas.microsoft.com/office/drawing/2014/main" id="{7E6ADAB7-6253-C7C5-396D-C45F7AB2E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274" y="2578771"/>
            <a:ext cx="4127500" cy="3835273"/>
          </a:xfrm>
          <a:prstGeom prst="rect">
            <a:avLst/>
          </a:prstGeom>
          <a:ln w="38100">
            <a:solidFill>
              <a:srgbClr val="4D9770"/>
            </a:solidFill>
          </a:ln>
          <a:effectLst/>
        </p:spPr>
      </p:pic>
      <p:pic>
        <p:nvPicPr>
          <p:cNvPr id="12" name="Picture 11">
            <a:extLst>
              <a:ext uri="{FF2B5EF4-FFF2-40B4-BE49-F238E27FC236}">
                <a16:creationId xmlns:a16="http://schemas.microsoft.com/office/drawing/2014/main" id="{5D93A44C-F261-CF6A-F7C6-47BA3E2FE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14" name="TextBox 13">
            <a:extLst>
              <a:ext uri="{FF2B5EF4-FFF2-40B4-BE49-F238E27FC236}">
                <a16:creationId xmlns:a16="http://schemas.microsoft.com/office/drawing/2014/main" id="{26BFBD4D-3A49-E3F7-08DD-00E53A295DEC}"/>
              </a:ext>
            </a:extLst>
          </p:cNvPr>
          <p:cNvSpPr txBox="1"/>
          <p:nvPr/>
        </p:nvSpPr>
        <p:spPr>
          <a:xfrm>
            <a:off x="4854797" y="1993996"/>
            <a:ext cx="934871" cy="584775"/>
          </a:xfrm>
          <a:prstGeom prst="rect">
            <a:avLst/>
          </a:prstGeom>
          <a:solidFill>
            <a:srgbClr val="4D9770"/>
          </a:solidFill>
          <a:ln>
            <a:noFill/>
          </a:ln>
        </p:spPr>
        <p:txBody>
          <a:bodyPr wrap="none" anchor="ctr" anchorCtr="0">
            <a:spAutoFit/>
          </a:bodyPr>
          <a:lstStyle/>
          <a:p>
            <a:r>
              <a:rPr lang="en-GB" sz="3200" b="1" dirty="0">
                <a:solidFill>
                  <a:schemeClr val="bg1"/>
                </a:solidFill>
                <a:latin typeface="Arial Narrow"/>
                <a:cs typeface="Arial"/>
              </a:rPr>
              <a:t>1914</a:t>
            </a:r>
            <a:endParaRPr lang="en-US" sz="3200" dirty="0">
              <a:solidFill>
                <a:schemeClr val="bg1"/>
              </a:solidFill>
            </a:endParaRPr>
          </a:p>
        </p:txBody>
      </p:sp>
      <p:sp>
        <p:nvSpPr>
          <p:cNvPr id="16" name="TextBox 15">
            <a:extLst>
              <a:ext uri="{FF2B5EF4-FFF2-40B4-BE49-F238E27FC236}">
                <a16:creationId xmlns:a16="http://schemas.microsoft.com/office/drawing/2014/main" id="{A017C480-9F2B-9E22-2FC2-69AF44C45CD8}"/>
              </a:ext>
            </a:extLst>
          </p:cNvPr>
          <p:cNvSpPr txBox="1"/>
          <p:nvPr/>
        </p:nvSpPr>
        <p:spPr>
          <a:xfrm>
            <a:off x="10604055" y="4516413"/>
            <a:ext cx="1150700" cy="584775"/>
          </a:xfrm>
          <a:prstGeom prst="rect">
            <a:avLst/>
          </a:prstGeom>
          <a:solidFill>
            <a:srgbClr val="4D9770"/>
          </a:solidFill>
          <a:ln>
            <a:noFill/>
          </a:ln>
        </p:spPr>
        <p:txBody>
          <a:bodyPr wrap="none" anchor="ctr" anchorCtr="0">
            <a:spAutoFit/>
          </a:bodyPr>
          <a:lstStyle/>
          <a:p>
            <a:r>
              <a:rPr lang="en-GB" sz="3200" b="1" dirty="0">
                <a:solidFill>
                  <a:schemeClr val="bg1"/>
                </a:solidFill>
                <a:latin typeface="Arial Narrow"/>
                <a:cs typeface="Arial"/>
              </a:rPr>
              <a:t>Today</a:t>
            </a:r>
            <a:endParaRPr lang="en-US" sz="3200" dirty="0">
              <a:solidFill>
                <a:schemeClr val="bg1"/>
              </a:solidFill>
            </a:endParaRPr>
          </a:p>
        </p:txBody>
      </p:sp>
      <p:sp>
        <p:nvSpPr>
          <p:cNvPr id="19" name="TextBox 18">
            <a:extLst>
              <a:ext uri="{FF2B5EF4-FFF2-40B4-BE49-F238E27FC236}">
                <a16:creationId xmlns:a16="http://schemas.microsoft.com/office/drawing/2014/main" id="{F979F4A2-86D0-02B5-1101-7297E4E38103}"/>
              </a:ext>
            </a:extLst>
          </p:cNvPr>
          <p:cNvSpPr txBox="1"/>
          <p:nvPr/>
        </p:nvSpPr>
        <p:spPr>
          <a:xfrm>
            <a:off x="505874" y="5782382"/>
            <a:ext cx="7043787" cy="738664"/>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links:</a:t>
            </a:r>
          </a:p>
          <a:p>
            <a:pPr marL="0" marR="0" lvl="0" indent="0" algn="l" rtl="0">
              <a:spcBef>
                <a:spcPts val="0"/>
              </a:spcBef>
              <a:spcAft>
                <a:spcPts val="0"/>
              </a:spcAft>
              <a:buNone/>
            </a:pPr>
            <a:r>
              <a:rPr lang="en-GB" sz="1400" i="1" dirty="0">
                <a:solidFill>
                  <a:srgbClr val="4D9770"/>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Colonial Africa On The Eve of World War I – Brilliant Maps</a:t>
            </a:r>
            <a:endParaRPr lang="en-GB" sz="1400" i="1" dirty="0">
              <a:solidFill>
                <a:srgbClr val="4D9770"/>
              </a:solidFill>
              <a:latin typeface="Arial Narrow" panose="020B0604020202020204" pitchFamily="34" charset="0"/>
              <a:cs typeface="Arial Narrow" panose="020B0604020202020204" pitchFamily="34" charset="0"/>
            </a:endParaRPr>
          </a:p>
          <a:p>
            <a:pPr marL="0" marR="0" lvl="0" indent="0" algn="l" rtl="0">
              <a:spcBef>
                <a:spcPts val="0"/>
              </a:spcBef>
              <a:spcAft>
                <a:spcPts val="0"/>
              </a:spcAft>
              <a:buNone/>
            </a:pPr>
            <a:r>
              <a:rPr lang="en-GB" sz="1400" i="1" dirty="0">
                <a:solidFill>
                  <a:srgbClr val="4D9770"/>
                </a:solidFill>
                <a:latin typeface="Arial Narrow" panose="020B0604020202020204" pitchFamily="34" charset="0"/>
                <a:cs typeface="Arial Narrow" panose="020B0604020202020204" pitchFamily="34" charset="0"/>
                <a:hlinkClick r:id="rId2">
                  <a:extLst>
                    <a:ext uri="{A12FA001-AC4F-418D-AE19-62706E023703}">
                      <ahyp:hlinkClr xmlns:ahyp="http://schemas.microsoft.com/office/drawing/2018/hyperlinkcolor" val="tx"/>
                    </a:ext>
                  </a:extLst>
                </a:hlinkClick>
              </a:rPr>
              <a:t>Map of Africa – Chamaeleon Web Services</a:t>
            </a:r>
            <a:endParaRPr lang="en-GB" sz="1400" i="1" dirty="0">
              <a:solidFill>
                <a:srgbClr val="4D9770"/>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421966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B4852E-BB11-69EA-6485-3ECCAEEDE5E4}"/>
              </a:ext>
            </a:extLst>
          </p:cNvPr>
          <p:cNvSpPr/>
          <p:nvPr/>
        </p:nvSpPr>
        <p:spPr>
          <a:xfrm>
            <a:off x="8112124" y="0"/>
            <a:ext cx="4079875" cy="6858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7" name="TextBox 6">
            <a:extLst>
              <a:ext uri="{FF2B5EF4-FFF2-40B4-BE49-F238E27FC236}">
                <a16:creationId xmlns:a16="http://schemas.microsoft.com/office/drawing/2014/main" id="{9A5BC8C0-1035-A064-0009-BCD90373D365}"/>
              </a:ext>
            </a:extLst>
          </p:cNvPr>
          <p:cNvSpPr txBox="1"/>
          <p:nvPr/>
        </p:nvSpPr>
        <p:spPr>
          <a:xfrm>
            <a:off x="437242" y="1855100"/>
            <a:ext cx="7552871" cy="46320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The Boer Wars was the name given to the South African Wars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of 1880-1 and 1899-1902, that were fought between the British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and the descendants of the Dutch settlers (Boers) in Africa.</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Between 1835 and 1845, about 15,000 </a:t>
            </a:r>
            <a:r>
              <a:rPr lang="en-GB" sz="2000" b="1" i="1" dirty="0">
                <a:solidFill>
                  <a:srgbClr val="272E65"/>
                </a:solidFill>
                <a:latin typeface="Arial Narrow" panose="020B0604020202020204" pitchFamily="34" charset="0"/>
                <a:ea typeface="Arial"/>
                <a:cs typeface="Arial Narrow" panose="020B0604020202020204" pitchFamily="34" charset="0"/>
                <a:sym typeface="Arial"/>
              </a:rPr>
              <a:t>Voortrekkers</a:t>
            </a:r>
            <a:r>
              <a:rPr lang="en-GB" sz="2000" dirty="0">
                <a:solidFill>
                  <a:srgbClr val="272E65"/>
                </a:solidFill>
                <a:latin typeface="Arial Narrow" panose="020B0604020202020204" pitchFamily="34" charset="0"/>
                <a:ea typeface="Arial"/>
                <a:cs typeface="Arial Narrow" panose="020B0604020202020204" pitchFamily="34" charset="0"/>
                <a:sym typeface="Arial"/>
              </a:rPr>
              <a:t>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(people of Dutch extract) moved out of the (British) Cape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Colony into the interior of South Africa in the 'Great Trek'.</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They established two independent republics - the Transvaal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and the Orange Free State.</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The republicans acquired the name 'Boers', the Dutch and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Afrikaans word for farmers.</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In 1877 the British Army moved in to control the Orange Free State in pursuit of diamonds, one of the Orange Free State's rich natural resources. </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In 1880 the first South African War began, the British were defeated. </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The Second South African War was fought from 1899 to 1902 the two independent republics lost and were absorbed into the British Empire.</a:t>
            </a:r>
          </a:p>
        </p:txBody>
      </p:sp>
      <p:sp>
        <p:nvSpPr>
          <p:cNvPr id="9" name="Title 1">
            <a:extLst>
              <a:ext uri="{FF2B5EF4-FFF2-40B4-BE49-F238E27FC236}">
                <a16:creationId xmlns:a16="http://schemas.microsoft.com/office/drawing/2014/main" id="{187FA841-FD3B-B111-519F-A523D6081EFD}"/>
              </a:ext>
            </a:extLst>
          </p:cNvPr>
          <p:cNvSpPr txBox="1">
            <a:spLocks/>
          </p:cNvSpPr>
          <p:nvPr/>
        </p:nvSpPr>
        <p:spPr>
          <a:xfrm>
            <a:off x="437244" y="1208769"/>
            <a:ext cx="5386613"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rgbClr val="272E65"/>
                </a:solidFill>
                <a:latin typeface="Arial Narrow"/>
                <a:cs typeface="Arial"/>
              </a:rPr>
              <a:t>The South African Wars</a:t>
            </a:r>
          </a:p>
        </p:txBody>
      </p:sp>
      <p:pic>
        <p:nvPicPr>
          <p:cNvPr id="12" name="Picture 11">
            <a:extLst>
              <a:ext uri="{FF2B5EF4-FFF2-40B4-BE49-F238E27FC236}">
                <a16:creationId xmlns:a16="http://schemas.microsoft.com/office/drawing/2014/main" id="{5D93A44C-F261-CF6A-F7C6-47BA3E2FE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19" name="TextBox 18">
            <a:extLst>
              <a:ext uri="{FF2B5EF4-FFF2-40B4-BE49-F238E27FC236}">
                <a16:creationId xmlns:a16="http://schemas.microsoft.com/office/drawing/2014/main" id="{F979F4A2-86D0-02B5-1101-7297E4E38103}"/>
              </a:ext>
            </a:extLst>
          </p:cNvPr>
          <p:cNvSpPr txBox="1"/>
          <p:nvPr/>
        </p:nvSpPr>
        <p:spPr>
          <a:xfrm>
            <a:off x="8265902" y="5779753"/>
            <a:ext cx="3772318"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Boer War | National Army Museum (</a:t>
            </a:r>
            <a:r>
              <a:rPr lang="en-GB" sz="1400" i="1" dirty="0" err="1">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nam.ac.uk</a:t>
            </a: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a:t>
            </a:r>
            <a:endParaRPr lang="en-GB" sz="1400" i="1" dirty="0">
              <a:solidFill>
                <a:srgbClr val="00B050"/>
              </a:solidFill>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2F3D6982-FC91-E503-F663-A68396326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756" y="564802"/>
            <a:ext cx="5080000" cy="4064000"/>
          </a:xfrm>
          <a:prstGeom prst="rect">
            <a:avLst/>
          </a:prstGeom>
          <a:ln w="38100">
            <a:solidFill>
              <a:srgbClr val="4D9770"/>
            </a:solidFill>
          </a:ln>
        </p:spPr>
      </p:pic>
    </p:spTree>
    <p:extLst>
      <p:ext uri="{BB962C8B-B14F-4D97-AF65-F5344CB8AC3E}">
        <p14:creationId xmlns:p14="http://schemas.microsoft.com/office/powerpoint/2010/main" val="1976012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502CA-1B83-F22A-E400-AF1E24AF8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6" y="-137130"/>
            <a:ext cx="12314955" cy="6995130"/>
          </a:xfrm>
          <a:prstGeom prst="rect">
            <a:avLst/>
          </a:prstGeom>
        </p:spPr>
      </p:pic>
      <p:sp>
        <p:nvSpPr>
          <p:cNvPr id="17" name="Rectangle 16">
            <a:hlinkClick r:id="rId3"/>
            <a:extLst>
              <a:ext uri="{FF2B5EF4-FFF2-40B4-BE49-F238E27FC236}">
                <a16:creationId xmlns:a16="http://schemas.microsoft.com/office/drawing/2014/main" id="{F0B4852E-BB11-69EA-6485-3ECCAEEDE5E4}"/>
              </a:ext>
            </a:extLst>
          </p:cNvPr>
          <p:cNvSpPr/>
          <p:nvPr/>
        </p:nvSpPr>
        <p:spPr>
          <a:xfrm>
            <a:off x="-10495" y="-137130"/>
            <a:ext cx="12314954" cy="6995130"/>
          </a:xfrm>
          <a:prstGeom prst="rect">
            <a:avLst/>
          </a:prstGeom>
          <a:solidFill>
            <a:srgbClr val="00206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4" name="Title 1">
            <a:extLst>
              <a:ext uri="{FF2B5EF4-FFF2-40B4-BE49-F238E27FC236}">
                <a16:creationId xmlns:a16="http://schemas.microsoft.com/office/drawing/2014/main" id="{8683DDF2-ED35-9F37-2F15-8E5ABBE034C7}"/>
              </a:ext>
            </a:extLst>
          </p:cNvPr>
          <p:cNvSpPr txBox="1">
            <a:spLocks/>
          </p:cNvSpPr>
          <p:nvPr/>
        </p:nvSpPr>
        <p:spPr>
          <a:xfrm>
            <a:off x="419097" y="2964918"/>
            <a:ext cx="4426857"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chemeClr val="bg1"/>
                </a:solidFill>
                <a:effectLst>
                  <a:outerShdw blurRad="50800" dist="38100" dir="2700000" algn="tl" rotWithShape="0">
                    <a:prstClr val="black">
                      <a:alpha val="40000"/>
                    </a:prstClr>
                  </a:outerShdw>
                </a:effectLst>
                <a:latin typeface="Arial Narrow"/>
                <a:cs typeface="Arial"/>
              </a:rPr>
              <a:t>Soweto Uprising</a:t>
            </a:r>
            <a:endParaRPr lang="en-GB" sz="4000" b="1" dirty="0">
              <a:solidFill>
                <a:schemeClr val="bg1"/>
              </a:solidFill>
              <a:effectLst>
                <a:outerShdw blurRad="50800" dist="38100" dir="2700000" algn="tl" rotWithShape="0">
                  <a:prstClr val="black">
                    <a:alpha val="40000"/>
                  </a:prstClr>
                </a:outerShdw>
              </a:effectLst>
              <a:latin typeface="Arial Narrow"/>
              <a:cs typeface="Calibri Light"/>
            </a:endParaRPr>
          </a:p>
        </p:txBody>
      </p:sp>
      <p:pic>
        <p:nvPicPr>
          <p:cNvPr id="15" name="Picture 14">
            <a:extLst>
              <a:ext uri="{FF2B5EF4-FFF2-40B4-BE49-F238E27FC236}">
                <a16:creationId xmlns:a16="http://schemas.microsoft.com/office/drawing/2014/main" id="{D26A2BE6-8158-5BEF-6612-D561F0165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24" name="TextBox 23">
            <a:extLst>
              <a:ext uri="{FF2B5EF4-FFF2-40B4-BE49-F238E27FC236}">
                <a16:creationId xmlns:a16="http://schemas.microsoft.com/office/drawing/2014/main" id="{D8099CF7-8F94-A9D3-ACAF-33DD6A259F8C}"/>
              </a:ext>
            </a:extLst>
          </p:cNvPr>
          <p:cNvSpPr txBox="1"/>
          <p:nvPr/>
        </p:nvSpPr>
        <p:spPr>
          <a:xfrm>
            <a:off x="6003466" y="5782382"/>
            <a:ext cx="5532041" cy="738664"/>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The June 16 Soweto Youth Uprising | South African History Online (</a:t>
            </a:r>
            <a:r>
              <a:rPr lang="en-GB" sz="1400" i="1" dirty="0" err="1">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sahistory.org.za</a:t>
            </a: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a:t>
            </a:r>
            <a:endParaRPr lang="en-GB" sz="1400" i="1" dirty="0">
              <a:solidFill>
                <a:srgbClr val="00B050"/>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6AB1F5F6-01FD-F37C-0699-2FD04CFE274F}"/>
              </a:ext>
            </a:extLst>
          </p:cNvPr>
          <p:cNvSpPr txBox="1"/>
          <p:nvPr/>
        </p:nvSpPr>
        <p:spPr>
          <a:xfrm>
            <a:off x="419097" y="3756573"/>
            <a:ext cx="5372104" cy="2864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The 1953 Bantu Education Act Provided for the establishment of a separate educational system run by the Department of Native Affairs. </a:t>
            </a:r>
          </a:p>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In June 16, 1976, thousands of black high school students took to the streets of Soweto to protest a racially discriminatory educational policy that forced them to use Afrikaans as the official language in the classroom.</a:t>
            </a:r>
          </a:p>
        </p:txBody>
      </p:sp>
      <p:sp>
        <p:nvSpPr>
          <p:cNvPr id="6" name="TextBox 5">
            <a:extLst>
              <a:ext uri="{FF2B5EF4-FFF2-40B4-BE49-F238E27FC236}">
                <a16:creationId xmlns:a16="http://schemas.microsoft.com/office/drawing/2014/main" id="{A53A9B65-954C-C222-D2B2-68B3ECCA5E48}"/>
              </a:ext>
            </a:extLst>
          </p:cNvPr>
          <p:cNvSpPr txBox="1"/>
          <p:nvPr/>
        </p:nvSpPr>
        <p:spPr>
          <a:xfrm>
            <a:off x="6003467" y="3756573"/>
            <a:ext cx="563336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Many of them carried signs that read, 'Down with Afrikaans' and 'Bantu Education – to Hell with it;' others sang freedom songs as the unarmed crowd of schoolchildren marched towards Orlando soccer stadium where a peaceful rally had been planned. </a:t>
            </a:r>
          </a:p>
        </p:txBody>
      </p:sp>
    </p:spTree>
    <p:extLst>
      <p:ext uri="{BB962C8B-B14F-4D97-AF65-F5344CB8AC3E}">
        <p14:creationId xmlns:p14="http://schemas.microsoft.com/office/powerpoint/2010/main" val="92179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D0941E-284C-4EB4-64FA-9CD378C0F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hlinkClick r:id="rId3"/>
            <a:extLst>
              <a:ext uri="{FF2B5EF4-FFF2-40B4-BE49-F238E27FC236}">
                <a16:creationId xmlns:a16="http://schemas.microsoft.com/office/drawing/2014/main" id="{F0B4852E-BB11-69EA-6485-3ECCAEEDE5E4}"/>
              </a:ext>
            </a:extLst>
          </p:cNvPr>
          <p:cNvSpPr/>
          <p:nvPr/>
        </p:nvSpPr>
        <p:spPr>
          <a:xfrm>
            <a:off x="-10495" y="0"/>
            <a:ext cx="12202495" cy="6858000"/>
          </a:xfrm>
          <a:prstGeom prst="rect">
            <a:avLst/>
          </a:prstGeom>
          <a:solidFill>
            <a:srgbClr val="00206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24" name="TextBox 23">
            <a:extLst>
              <a:ext uri="{FF2B5EF4-FFF2-40B4-BE49-F238E27FC236}">
                <a16:creationId xmlns:a16="http://schemas.microsoft.com/office/drawing/2014/main" id="{D8099CF7-8F94-A9D3-ACAF-33DD6A259F8C}"/>
              </a:ext>
            </a:extLst>
          </p:cNvPr>
          <p:cNvSpPr txBox="1"/>
          <p:nvPr/>
        </p:nvSpPr>
        <p:spPr>
          <a:xfrm>
            <a:off x="8202382" y="5782382"/>
            <a:ext cx="3100522" cy="738664"/>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The June 16 Soweto Youth Uprising | South African History Online (</a:t>
            </a:r>
            <a:r>
              <a:rPr lang="en-GB" sz="1400" i="1" dirty="0" err="1">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sahistory.org.za</a:t>
            </a: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a:t>
            </a:r>
            <a:endParaRPr lang="en-GB" sz="1400" i="1" dirty="0">
              <a:solidFill>
                <a:srgbClr val="00B050"/>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055CAA13-D220-1C14-0DD5-F34A9638EF41}"/>
              </a:ext>
            </a:extLst>
          </p:cNvPr>
          <p:cNvSpPr txBox="1"/>
          <p:nvPr/>
        </p:nvSpPr>
        <p:spPr>
          <a:xfrm>
            <a:off x="8202382" y="1855100"/>
            <a:ext cx="3660779" cy="2251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Unpack this event further…</a:t>
            </a:r>
          </a:p>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How important was education to colonisation and the system of apartheid? </a:t>
            </a:r>
          </a:p>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How far do you think these attitudes are still present today?</a:t>
            </a:r>
          </a:p>
        </p:txBody>
      </p:sp>
      <p:pic>
        <p:nvPicPr>
          <p:cNvPr id="9" name="Picture 8">
            <a:extLst>
              <a:ext uri="{FF2B5EF4-FFF2-40B4-BE49-F238E27FC236}">
                <a16:creationId xmlns:a16="http://schemas.microsoft.com/office/drawing/2014/main" id="{50BCE2D7-0483-D85E-7E02-7031C4FB6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714" y="244884"/>
            <a:ext cx="4303768" cy="655200"/>
          </a:xfrm>
          <a:prstGeom prst="rect">
            <a:avLst/>
          </a:prstGeom>
        </p:spPr>
      </p:pic>
      <p:sp>
        <p:nvSpPr>
          <p:cNvPr id="10" name="Title 1">
            <a:extLst>
              <a:ext uri="{FF2B5EF4-FFF2-40B4-BE49-F238E27FC236}">
                <a16:creationId xmlns:a16="http://schemas.microsoft.com/office/drawing/2014/main" id="{D24C58F4-10B8-174F-745C-35AB6E49170F}"/>
              </a:ext>
            </a:extLst>
          </p:cNvPr>
          <p:cNvSpPr txBox="1">
            <a:spLocks/>
          </p:cNvSpPr>
          <p:nvPr/>
        </p:nvSpPr>
        <p:spPr>
          <a:xfrm>
            <a:off x="8112125" y="1208769"/>
            <a:ext cx="4426857"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chemeClr val="bg1"/>
                </a:solidFill>
                <a:effectLst>
                  <a:outerShdw blurRad="50800" dist="38100" dir="2700000" algn="tl" rotWithShape="0">
                    <a:prstClr val="black">
                      <a:alpha val="40000"/>
                    </a:prstClr>
                  </a:outerShdw>
                </a:effectLst>
                <a:latin typeface="Arial Narrow"/>
                <a:cs typeface="Arial"/>
              </a:rPr>
              <a:t>Soweto Uprising</a:t>
            </a:r>
            <a:endParaRPr lang="en-GB" sz="4000" b="1" dirty="0">
              <a:solidFill>
                <a:schemeClr val="bg1"/>
              </a:solidFill>
              <a:effectLst>
                <a:outerShdw blurRad="50800" dist="38100" dir="2700000" algn="tl" rotWithShape="0">
                  <a:prstClr val="black">
                    <a:alpha val="40000"/>
                  </a:prstClr>
                </a:outerShdw>
              </a:effectLst>
              <a:latin typeface="Arial Narrow"/>
              <a:cs typeface="Calibri Light"/>
            </a:endParaRPr>
          </a:p>
        </p:txBody>
      </p:sp>
    </p:spTree>
    <p:extLst>
      <p:ext uri="{BB962C8B-B14F-4D97-AF65-F5344CB8AC3E}">
        <p14:creationId xmlns:p14="http://schemas.microsoft.com/office/powerpoint/2010/main" val="1999335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D3CBCF-A5B6-37DE-40B0-1C1F3C1407E5}"/>
              </a:ext>
            </a:extLst>
          </p:cNvPr>
          <p:cNvPicPr>
            <a:picLocks noChangeAspect="1"/>
          </p:cNvPicPr>
          <p:nvPr/>
        </p:nvPicPr>
        <p:blipFill rotWithShape="1">
          <a:blip r:embed="rId2">
            <a:extLst>
              <a:ext uri="{28A0092B-C50C-407E-A947-70E740481C1C}">
                <a14:useLocalDpi xmlns:a14="http://schemas.microsoft.com/office/drawing/2010/main" val="0"/>
              </a:ext>
            </a:extLst>
          </a:blip>
          <a:srcRect l="16257" t="-27" r="26989" b="27"/>
          <a:stretch/>
        </p:blipFill>
        <p:spPr>
          <a:xfrm>
            <a:off x="9272813" y="0"/>
            <a:ext cx="2919187" cy="6858000"/>
          </a:xfrm>
          <a:prstGeom prst="rect">
            <a:avLst/>
          </a:prstGeom>
          <a:effectLst>
            <a:outerShdw blurRad="50800" dist="50800" dir="5400000" algn="ctr" rotWithShape="0">
              <a:srgbClr val="000000"/>
            </a:outerShdw>
          </a:effectLst>
        </p:spPr>
      </p:pic>
      <p:sp>
        <p:nvSpPr>
          <p:cNvPr id="17" name="Rectangle 16">
            <a:hlinkClick r:id="rId3"/>
            <a:extLst>
              <a:ext uri="{FF2B5EF4-FFF2-40B4-BE49-F238E27FC236}">
                <a16:creationId xmlns:a16="http://schemas.microsoft.com/office/drawing/2014/main" id="{F0B4852E-BB11-69EA-6485-3ECCAEEDE5E4}"/>
              </a:ext>
            </a:extLst>
          </p:cNvPr>
          <p:cNvSpPr/>
          <p:nvPr/>
        </p:nvSpPr>
        <p:spPr>
          <a:xfrm>
            <a:off x="9272815" y="0"/>
            <a:ext cx="2919186" cy="6858000"/>
          </a:xfrm>
          <a:prstGeom prst="rect">
            <a:avLst/>
          </a:prstGeom>
          <a:solidFill>
            <a:srgbClr val="4D9770">
              <a:alpha val="43000"/>
            </a:srgbClr>
          </a:solidFill>
          <a:ln>
            <a:noFill/>
          </a:ln>
          <a:effectLst>
            <a:outerShdw blurRad="50800" dist="50800" dir="5400000" algn="ctr" rotWithShape="0">
              <a:srgbClr val="000000">
                <a:alpha val="67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7" name="TextBox 6">
            <a:extLst>
              <a:ext uri="{FF2B5EF4-FFF2-40B4-BE49-F238E27FC236}">
                <a16:creationId xmlns:a16="http://schemas.microsoft.com/office/drawing/2014/main" id="{9A5BC8C0-1035-A064-0009-BCD90373D365}"/>
              </a:ext>
            </a:extLst>
          </p:cNvPr>
          <p:cNvSpPr txBox="1"/>
          <p:nvPr/>
        </p:nvSpPr>
        <p:spPr>
          <a:xfrm>
            <a:off x="437242" y="1855100"/>
            <a:ext cx="4303769" cy="47602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Born in 1853 at Bishop’s Stortford in Hertfordshire, Rhodes went to South Africa age 17 to improve his health. </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In 1876, he briefly returned to England to attend university at Oxford’s Oriel College. However, he only stayed for one term.</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Rhodes was chairman of De Beers and </a:t>
            </a:r>
            <a:br>
              <a:rPr lang="en-GB" sz="1900" dirty="0">
                <a:solidFill>
                  <a:srgbClr val="272E65"/>
                </a:solidFill>
                <a:latin typeface="Arial Narrow" panose="020B0604020202020204" pitchFamily="34" charset="0"/>
                <a:ea typeface="Arial"/>
                <a:cs typeface="Arial Narrow" panose="020B0604020202020204" pitchFamily="34" charset="0"/>
                <a:sym typeface="Arial"/>
              </a:rPr>
            </a:br>
            <a:r>
              <a:rPr lang="en-GB" sz="1900" dirty="0">
                <a:solidFill>
                  <a:srgbClr val="272E65"/>
                </a:solidFill>
                <a:latin typeface="Arial Narrow" panose="020B0604020202020204" pitchFamily="34" charset="0"/>
                <a:ea typeface="Arial"/>
                <a:cs typeface="Arial Narrow" panose="020B0604020202020204" pitchFamily="34" charset="0"/>
                <a:sym typeface="Arial"/>
              </a:rPr>
              <a:t>Gold Fields mining companies and managing director of the British South Africa Company that was extending the territory of the British Empire into what became Rhodesia and Zambia (now modern day Zimbabwe and Zambia). </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Rhodes dreamt of building a trade route from Cairo to Cape Town which would never leave British territory</a:t>
            </a:r>
          </a:p>
        </p:txBody>
      </p:sp>
      <p:sp>
        <p:nvSpPr>
          <p:cNvPr id="9" name="Title 1">
            <a:extLst>
              <a:ext uri="{FF2B5EF4-FFF2-40B4-BE49-F238E27FC236}">
                <a16:creationId xmlns:a16="http://schemas.microsoft.com/office/drawing/2014/main" id="{187FA841-FD3B-B111-519F-A523D6081EFD}"/>
              </a:ext>
            </a:extLst>
          </p:cNvPr>
          <p:cNvSpPr txBox="1">
            <a:spLocks/>
          </p:cNvSpPr>
          <p:nvPr/>
        </p:nvSpPr>
        <p:spPr>
          <a:xfrm>
            <a:off x="437244" y="1208769"/>
            <a:ext cx="5386613"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rgbClr val="272E65"/>
                </a:solidFill>
                <a:latin typeface="Arial Narrow"/>
                <a:cs typeface="Arial"/>
              </a:rPr>
              <a:t>Cecil Rhodes</a:t>
            </a:r>
          </a:p>
        </p:txBody>
      </p:sp>
      <p:pic>
        <p:nvPicPr>
          <p:cNvPr id="12" name="Picture 11">
            <a:extLst>
              <a:ext uri="{FF2B5EF4-FFF2-40B4-BE49-F238E27FC236}">
                <a16:creationId xmlns:a16="http://schemas.microsoft.com/office/drawing/2014/main" id="{5D93A44C-F261-CF6A-F7C6-47BA3E2FE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19" name="TextBox 18">
            <a:extLst>
              <a:ext uri="{FF2B5EF4-FFF2-40B4-BE49-F238E27FC236}">
                <a16:creationId xmlns:a16="http://schemas.microsoft.com/office/drawing/2014/main" id="{F979F4A2-86D0-02B5-1101-7297E4E38103}"/>
              </a:ext>
            </a:extLst>
          </p:cNvPr>
          <p:cNvSpPr txBox="1"/>
          <p:nvPr/>
        </p:nvSpPr>
        <p:spPr>
          <a:xfrm>
            <a:off x="8265902" y="5779753"/>
            <a:ext cx="3772318" cy="307777"/>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endParaRPr lang="en-GB" sz="1400" b="1" i="1" dirty="0">
              <a:solidFill>
                <a:schemeClr val="bg1"/>
              </a:solidFill>
              <a:latin typeface="Arial Narrow" panose="020B0604020202020204" pitchFamily="34" charset="0"/>
              <a:cs typeface="Arial Narrow" panose="020B0604020202020204" pitchFamily="34" charset="0"/>
            </a:endParaRPr>
          </a:p>
        </p:txBody>
      </p:sp>
      <p:sp>
        <p:nvSpPr>
          <p:cNvPr id="2" name="TextBox 1">
            <a:extLst>
              <a:ext uri="{FF2B5EF4-FFF2-40B4-BE49-F238E27FC236}">
                <a16:creationId xmlns:a16="http://schemas.microsoft.com/office/drawing/2014/main" id="{301A5171-D041-79DE-30F2-ECD72AB1645D}"/>
              </a:ext>
            </a:extLst>
          </p:cNvPr>
          <p:cNvSpPr txBox="1"/>
          <p:nvPr/>
        </p:nvSpPr>
        <p:spPr>
          <a:xfrm>
            <a:off x="4855029" y="1855099"/>
            <a:ext cx="4303769"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Rhodes served as prime minister of the </a:t>
            </a:r>
            <a:br>
              <a:rPr lang="en-GB" sz="1900" dirty="0">
                <a:solidFill>
                  <a:srgbClr val="272E65"/>
                </a:solidFill>
                <a:latin typeface="Arial Narrow" panose="020B0604020202020204" pitchFamily="34" charset="0"/>
                <a:ea typeface="Arial"/>
                <a:cs typeface="Arial Narrow" panose="020B0604020202020204" pitchFamily="34" charset="0"/>
                <a:sym typeface="Arial"/>
              </a:rPr>
            </a:br>
            <a:r>
              <a:rPr lang="en-GB" sz="1900" dirty="0">
                <a:solidFill>
                  <a:srgbClr val="272E65"/>
                </a:solidFill>
                <a:latin typeface="Arial Narrow" panose="020B0604020202020204" pitchFamily="34" charset="0"/>
                <a:ea typeface="Arial"/>
                <a:cs typeface="Arial Narrow" panose="020B0604020202020204" pitchFamily="34" charset="0"/>
                <a:sym typeface="Arial"/>
              </a:rPr>
              <a:t>Cape Colony from 1890 to 1896, when he expropriated land from black Africans and tripled the wealth requirement for voting, effectively barring many black people from taking part in elections.</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Rhodes believed the British to be a superior race, stating, “</a:t>
            </a:r>
            <a:r>
              <a:rPr lang="en-GB" sz="1900" b="1" i="1" dirty="0">
                <a:solidFill>
                  <a:srgbClr val="272E65"/>
                </a:solidFill>
                <a:latin typeface="Arial Narrow" panose="020B0604020202020204" pitchFamily="34" charset="0"/>
                <a:ea typeface="Arial"/>
                <a:cs typeface="Arial Narrow" panose="020B0604020202020204" pitchFamily="34" charset="0"/>
                <a:sym typeface="Arial"/>
              </a:rPr>
              <a:t>I contend that we are the first race in the world, and that the more of the world we inhabit the better it is for the human race.</a:t>
            </a:r>
            <a:r>
              <a:rPr lang="en-GB" sz="1900" dirty="0">
                <a:solidFill>
                  <a:srgbClr val="272E65"/>
                </a:solidFill>
                <a:latin typeface="Arial Narrow" panose="020B0604020202020204" pitchFamily="34" charset="0"/>
                <a:ea typeface="Arial"/>
                <a:cs typeface="Arial Narrow" panose="020B0604020202020204" pitchFamily="34" charset="0"/>
                <a:sym typeface="Arial"/>
              </a:rPr>
              <a:t>”</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In his will, he asked to establish the prestigious Rhodes Scholarship at Oxford University. He was honoured with a statue </a:t>
            </a:r>
            <a:br>
              <a:rPr lang="en-GB" sz="1900" dirty="0">
                <a:solidFill>
                  <a:srgbClr val="272E65"/>
                </a:solidFill>
                <a:latin typeface="Arial Narrow" panose="020B0604020202020204" pitchFamily="34" charset="0"/>
                <a:ea typeface="Arial"/>
                <a:cs typeface="Arial Narrow" panose="020B0604020202020204" pitchFamily="34" charset="0"/>
                <a:sym typeface="Arial"/>
              </a:rPr>
            </a:br>
            <a:r>
              <a:rPr lang="en-GB" sz="1900" dirty="0">
                <a:solidFill>
                  <a:srgbClr val="272E65"/>
                </a:solidFill>
                <a:latin typeface="Arial Narrow" panose="020B0604020202020204" pitchFamily="34" charset="0"/>
                <a:ea typeface="Arial"/>
                <a:cs typeface="Arial Narrow" panose="020B0604020202020204" pitchFamily="34" charset="0"/>
                <a:sym typeface="Arial"/>
              </a:rPr>
              <a:t>at Oriel College, and one of the buildings was also named after him.</a:t>
            </a:r>
          </a:p>
        </p:txBody>
      </p:sp>
      <p:sp>
        <p:nvSpPr>
          <p:cNvPr id="6" name="TextBox 5">
            <a:extLst>
              <a:ext uri="{FF2B5EF4-FFF2-40B4-BE49-F238E27FC236}">
                <a16:creationId xmlns:a16="http://schemas.microsoft.com/office/drawing/2014/main" id="{463ABCB3-995F-7CD2-A156-0456FA2F5B78}"/>
              </a:ext>
            </a:extLst>
          </p:cNvPr>
          <p:cNvSpPr txBox="1"/>
          <p:nvPr/>
        </p:nvSpPr>
        <p:spPr>
          <a:xfrm>
            <a:off x="9396397" y="5782382"/>
            <a:ext cx="3100522" cy="1169551"/>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r>
              <a:rPr lang="en-GB" sz="1400" i="1" dirty="0" err="1">
                <a:solidFill>
                  <a:srgbClr val="00B050"/>
                </a:solidFill>
                <a:latin typeface="Arial Narrow" panose="020B0604020202020204" pitchFamily="34" charset="0"/>
                <a:ea typeface="Arial"/>
                <a:cs typeface="Arial Narrow" panose="020B0604020202020204" pitchFamily="34" charset="0"/>
                <a:sym typeface="Arial"/>
                <a:hlinkClick r:id="rId5">
                  <a:extLst>
                    <a:ext uri="{A12FA001-AC4F-418D-AE19-62706E023703}">
                      <ahyp:hlinkClr xmlns:ahyp="http://schemas.microsoft.com/office/drawing/2018/hyperlinkcolor" val="tx"/>
                    </a:ext>
                  </a:extLst>
                </a:hlinkClick>
              </a:rPr>
              <a:t>cecil-rhodes.jpg</a:t>
            </a:r>
            <a:r>
              <a:rPr lang="en-GB" sz="1400" i="1" dirty="0">
                <a:solidFill>
                  <a:srgbClr val="00B050"/>
                </a:solidFill>
                <a:latin typeface="Arial Narrow" panose="020B0604020202020204" pitchFamily="34" charset="0"/>
                <a:ea typeface="Arial"/>
                <a:cs typeface="Arial Narrow" panose="020B0604020202020204" pitchFamily="34" charset="0"/>
                <a:sym typeface="Arial"/>
                <a:hlinkClick r:id="rId5">
                  <a:extLst>
                    <a:ext uri="{A12FA001-AC4F-418D-AE19-62706E023703}">
                      <ahyp:hlinkClr xmlns:ahyp="http://schemas.microsoft.com/office/drawing/2018/hyperlinkcolor" val="tx"/>
                    </a:ext>
                  </a:extLst>
                </a:hlinkClick>
              </a:rPr>
              <a:t> (564×752) (</a:t>
            </a:r>
            <a:r>
              <a:rPr lang="en-GB" sz="1400" i="1" dirty="0" err="1">
                <a:solidFill>
                  <a:srgbClr val="00B050"/>
                </a:solidFill>
                <a:latin typeface="Arial Narrow" panose="020B0604020202020204" pitchFamily="34" charset="0"/>
                <a:ea typeface="Arial"/>
                <a:cs typeface="Arial Narrow" panose="020B0604020202020204" pitchFamily="34" charset="0"/>
                <a:sym typeface="Arial"/>
                <a:hlinkClick r:id="rId5">
                  <a:extLst>
                    <a:ext uri="{A12FA001-AC4F-418D-AE19-62706E023703}">
                      <ahyp:hlinkClr xmlns:ahyp="http://schemas.microsoft.com/office/drawing/2018/hyperlinkcolor" val="tx"/>
                    </a:ext>
                  </a:extLst>
                </a:hlinkClick>
              </a:rPr>
              <a:t>independent.co.uk</a:t>
            </a:r>
            <a:r>
              <a:rPr lang="en-GB" sz="1400" i="1" dirty="0">
                <a:solidFill>
                  <a:srgbClr val="00B050"/>
                </a:solidFill>
                <a:latin typeface="Arial Narrow" panose="020B0604020202020204" pitchFamily="34" charset="0"/>
                <a:ea typeface="Arial"/>
                <a:cs typeface="Arial Narrow" panose="020B0604020202020204" pitchFamily="34" charset="0"/>
                <a:sym typeface="Arial"/>
                <a:hlinkClick r:id="rId5">
                  <a:extLst>
                    <a:ext uri="{A12FA001-AC4F-418D-AE19-62706E023703}">
                      <ahyp:hlinkClr xmlns:ahyp="http://schemas.microsoft.com/office/drawing/2018/hyperlinkcolor" val="tx"/>
                    </a:ext>
                  </a:extLst>
                </a:hlinkClick>
              </a:rPr>
              <a:t>)</a:t>
            </a:r>
            <a:endParaRPr lang="en-GB" sz="1400" i="1" dirty="0">
              <a:solidFill>
                <a:srgbClr val="00B050"/>
              </a:solidFill>
              <a:latin typeface="Arial Narrow" panose="020B0604020202020204" pitchFamily="34" charset="0"/>
              <a:ea typeface="Arial"/>
              <a:cs typeface="Arial Narrow" panose="020B0604020202020204" pitchFamily="34" charset="0"/>
              <a:sym typeface="Arial"/>
            </a:endParaRPr>
          </a:p>
          <a:p>
            <a:endParaRPr lang="en-GB" sz="1400" b="1" i="1" dirty="0">
              <a:solidFill>
                <a:schemeClr val="bg1"/>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endParaRPr lang="en-GB" sz="1400" i="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1991754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1264</TotalTime>
  <Words>1602</Words>
  <Application>Microsoft Macintosh PowerPoint</Application>
  <PresentationFormat>Widescreen</PresentationFormat>
  <Paragraphs>107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Narrow</vt:lpstr>
      <vt:lpstr>Calibri</vt:lpstr>
      <vt:lpstr>Calibri Light</vt:lpstr>
      <vt:lpstr>office theme</vt:lpstr>
      <vt:lpstr>PowerPoint Presentation</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Rhodes Must Fall</vt:lpstr>
      <vt:lpstr>Why was Rhodes so controversial? </vt:lpstr>
      <vt:lpstr>Rhodes Must Fall</vt:lpstr>
      <vt:lpstr>Group Discussion</vt:lpstr>
      <vt:lpstr>About This Resource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Allison Fewtrell</cp:lastModifiedBy>
  <cp:revision>251</cp:revision>
  <dcterms:created xsi:type="dcterms:W3CDTF">2023-09-11T18:02:04Z</dcterms:created>
  <dcterms:modified xsi:type="dcterms:W3CDTF">2023-10-26T14:01:35Z</dcterms:modified>
</cp:coreProperties>
</file>