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70" r:id="rId5"/>
    <p:sldId id="267" r:id="rId6"/>
    <p:sldId id="257" r:id="rId7"/>
    <p:sldId id="272" r:id="rId8"/>
    <p:sldId id="262" r:id="rId9"/>
    <p:sldId id="263" r:id="rId1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3840" userDrawn="1">
          <p15:clr>
            <a:srgbClr val="A4A3A4"/>
          </p15:clr>
        </p15:guide>
        <p15:guide id="3" pos="5110" userDrawn="1">
          <p15:clr>
            <a:srgbClr val="A4A3A4"/>
          </p15:clr>
        </p15:guide>
        <p15:guide id="4" pos="2570" userDrawn="1">
          <p15:clr>
            <a:srgbClr val="A4A3A4"/>
          </p15:clr>
        </p15:guide>
        <p15:guide id="5" orient="horz" pos="2818" userDrawn="1">
          <p15:clr>
            <a:srgbClr val="A4A3A4"/>
          </p15:clr>
        </p15:guide>
        <p15:guide id="6" orient="horz" pos="3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9770"/>
    <a:srgbClr val="27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8" autoAdjust="0"/>
    <p:restoredTop sz="94660"/>
  </p:normalViewPr>
  <p:slideViewPr>
    <p:cSldViewPr snapToGrid="0">
      <p:cViewPr varScale="1">
        <p:scale>
          <a:sx n="124" d="100"/>
          <a:sy n="124" d="100"/>
        </p:scale>
        <p:origin x="224" y="168"/>
      </p:cViewPr>
      <p:guideLst>
        <p:guide orient="horz" pos="1820"/>
        <p:guide pos="3840"/>
        <p:guide pos="5110"/>
        <p:guide pos="2570"/>
        <p:guide orient="horz" pos="2818"/>
        <p:guide orient="horz" pos="37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sahistory.org.za/dated-event/state-emergency-declared-after-sharpeville-massacre" TargetMode="External"/><Relationship Id="rId2" Type="http://schemas.openxmlformats.org/officeDocument/2006/relationships/hyperlink" Target="https://www.sahistory.org.za/article/sharpeville-massacre-21-march-1960"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sahistory.org.za/archive/poster-commemorating-sharpeville-3" TargetMode="External"/><Relationship Id="rId2" Type="http://schemas.openxmlformats.org/officeDocument/2006/relationships/hyperlink" Target="https://www.aaihs.org/rhodes-must-fall-and-decolonizing-educatio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sahistory.org.za/article/june-16-soweto-youth-uprisin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ahistory.org.za/article/june-16-soweto-youth-uprising-timeline-1976-198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folukeafrica.com/winnie-madikizela-mandela-will-they-let-her-rest/" TargetMode="External"/><Relationship Id="rId2" Type="http://schemas.openxmlformats.org/officeDocument/2006/relationships/hyperlink" Target="https://www.aamarchives.org/archive/goods/posters/po195-%E2%80%98there-is-no-racial-discrimination-in-south-africa%E2%80%99.htm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ue background&#10;&#10;Description automatically generated">
            <a:extLst>
              <a:ext uri="{FF2B5EF4-FFF2-40B4-BE49-F238E27FC236}">
                <a16:creationId xmlns:a16="http://schemas.microsoft.com/office/drawing/2014/main" id="{03DA90EC-8303-53DC-2AB4-AFDC75F0A079}"/>
              </a:ext>
            </a:extLst>
          </p:cNvPr>
          <p:cNvPicPr>
            <a:picLocks noChangeAspect="1"/>
          </p:cNvPicPr>
          <p:nvPr/>
        </p:nvPicPr>
        <p:blipFill>
          <a:blip r:embed="rId2"/>
          <a:stretch>
            <a:fillRect/>
          </a:stretch>
        </p:blipFill>
        <p:spPr>
          <a:xfrm>
            <a:off x="0" y="0"/>
            <a:ext cx="9468678" cy="6858026"/>
          </a:xfrm>
          <a:prstGeom prst="rect">
            <a:avLst/>
          </a:prstGeom>
        </p:spPr>
      </p:pic>
      <p:pic>
        <p:nvPicPr>
          <p:cNvPr id="15" name="Picture 14" descr="A blue sign with white letters&#10;&#10;Description automatically generated">
            <a:extLst>
              <a:ext uri="{FF2B5EF4-FFF2-40B4-BE49-F238E27FC236}">
                <a16:creationId xmlns:a16="http://schemas.microsoft.com/office/drawing/2014/main" id="{E35E1338-0C3B-E76D-9A72-785A4C7E99C6}"/>
              </a:ext>
            </a:extLst>
          </p:cNvPr>
          <p:cNvPicPr>
            <a:picLocks noChangeAspect="1"/>
          </p:cNvPicPr>
          <p:nvPr/>
        </p:nvPicPr>
        <p:blipFill>
          <a:blip r:embed="rId3"/>
          <a:stretch>
            <a:fillRect/>
          </a:stretch>
        </p:blipFill>
        <p:spPr>
          <a:xfrm>
            <a:off x="4233" y="4946674"/>
            <a:ext cx="4732867" cy="541820"/>
          </a:xfrm>
          <a:prstGeom prst="rect">
            <a:avLst/>
          </a:prstGeom>
        </p:spPr>
      </p:pic>
      <p:pic>
        <p:nvPicPr>
          <p:cNvPr id="4" name="Picture 3">
            <a:extLst>
              <a:ext uri="{FF2B5EF4-FFF2-40B4-BE49-F238E27FC236}">
                <a16:creationId xmlns:a16="http://schemas.microsoft.com/office/drawing/2014/main" id="{1C3C8661-35E7-8A49-4F88-E3B606243DCF}"/>
              </a:ext>
            </a:extLst>
          </p:cNvPr>
          <p:cNvPicPr>
            <a:picLocks noChangeAspect="1"/>
          </p:cNvPicPr>
          <p:nvPr/>
        </p:nvPicPr>
        <p:blipFill rotWithShape="1">
          <a:blip r:embed="rId4">
            <a:extLst>
              <a:ext uri="{28A0092B-C50C-407E-A947-70E740481C1C}">
                <a14:useLocalDpi xmlns:a14="http://schemas.microsoft.com/office/drawing/2010/main" val="0"/>
              </a:ext>
            </a:extLst>
          </a:blip>
          <a:srcRect r="28216"/>
          <a:stretch/>
        </p:blipFill>
        <p:spPr>
          <a:xfrm>
            <a:off x="1384873" y="1754368"/>
            <a:ext cx="6070029" cy="3283125"/>
          </a:xfrm>
          <a:prstGeom prst="rect">
            <a:avLst/>
          </a:prstGeom>
        </p:spPr>
      </p:pic>
      <p:pic>
        <p:nvPicPr>
          <p:cNvPr id="2" name="Picture 1">
            <a:extLst>
              <a:ext uri="{FF2B5EF4-FFF2-40B4-BE49-F238E27FC236}">
                <a16:creationId xmlns:a16="http://schemas.microsoft.com/office/drawing/2014/main" id="{188AA5A2-79C2-8746-964B-4F938BBD0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800" y="1445683"/>
            <a:ext cx="1470689" cy="41148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B4852E-BB11-69EA-6485-3ECCAEEDE5E4}"/>
              </a:ext>
            </a:extLst>
          </p:cNvPr>
          <p:cNvSpPr/>
          <p:nvPr/>
        </p:nvSpPr>
        <p:spPr>
          <a:xfrm>
            <a:off x="-10495" y="-137130"/>
            <a:ext cx="1221297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i="1" dirty="0">
              <a:latin typeface="Arial Narrow" panose="020B0604020202020204" pitchFamily="34" charset="0"/>
              <a:cs typeface="Arial Narrow" panose="020B0604020202020204" pitchFamily="34" charset="0"/>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208769"/>
            <a:ext cx="2038141" cy="707846"/>
          </a:xfrm>
        </p:spPr>
        <p:txBody>
          <a:bodyPr anchor="t">
            <a:normAutofit/>
          </a:bodyPr>
          <a:lstStyle/>
          <a:p>
            <a:pPr>
              <a:spcBef>
                <a:spcPts val="0"/>
              </a:spcBef>
            </a:pPr>
            <a:r>
              <a:rPr lang="en-GB" sz="4000" b="1" dirty="0">
                <a:solidFill>
                  <a:schemeClr val="bg1"/>
                </a:solidFill>
                <a:latin typeface="Arial Narrow"/>
                <a:cs typeface="Arial"/>
              </a:rPr>
              <a:t>Exile</a:t>
            </a:r>
            <a:endParaRPr lang="en-GB" sz="4000" b="1" dirty="0">
              <a:solidFill>
                <a:schemeClr val="bg1"/>
              </a:solidFill>
              <a:latin typeface="Arial Narrow"/>
              <a:cs typeface="Calibri Light"/>
            </a:endParaRPr>
          </a:p>
        </p:txBody>
      </p:sp>
      <p:sp>
        <p:nvSpPr>
          <p:cNvPr id="11" name="TextBox 10">
            <a:extLst>
              <a:ext uri="{FF2B5EF4-FFF2-40B4-BE49-F238E27FC236}">
                <a16:creationId xmlns:a16="http://schemas.microsoft.com/office/drawing/2014/main" id="{C991A795-79F6-9015-C4BB-1AE0A311C62B}"/>
              </a:ext>
            </a:extLst>
          </p:cNvPr>
          <p:cNvSpPr txBox="1"/>
          <p:nvPr/>
        </p:nvSpPr>
        <p:spPr>
          <a:xfrm>
            <a:off x="538843" y="1916615"/>
            <a:ext cx="345899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0"/>
              </a:spcAft>
              <a:buNone/>
            </a:pPr>
            <a:r>
              <a:rPr lang="en-GB" sz="2400" dirty="0">
                <a:solidFill>
                  <a:schemeClr val="lt1"/>
                </a:solidFill>
                <a:latin typeface="Arial Narrow" panose="020B0604020202020204" pitchFamily="34" charset="0"/>
                <a:ea typeface="Arial"/>
                <a:cs typeface="Arial Narrow" panose="020B0604020202020204" pitchFamily="34" charset="0"/>
                <a:sym typeface="Arial"/>
              </a:rPr>
              <a:t>What comes to your mind when you think of the word ‘</a:t>
            </a:r>
            <a:r>
              <a:rPr lang="en-GB" sz="2400" b="1" dirty="0">
                <a:solidFill>
                  <a:schemeClr val="lt1"/>
                </a:solidFill>
                <a:latin typeface="Arial Narrow" panose="020B0604020202020204" pitchFamily="34" charset="0"/>
                <a:ea typeface="Arial"/>
                <a:cs typeface="Arial Narrow" panose="020B0604020202020204" pitchFamily="34" charset="0"/>
                <a:sym typeface="Arial"/>
              </a:rPr>
              <a:t>exile</a:t>
            </a:r>
            <a:r>
              <a:rPr lang="en-GB" sz="2400" dirty="0">
                <a:solidFill>
                  <a:schemeClr val="lt1"/>
                </a:solidFill>
                <a:latin typeface="Arial Narrow" panose="020B0604020202020204" pitchFamily="34" charset="0"/>
                <a:ea typeface="Arial"/>
                <a:cs typeface="Arial Narrow" panose="020B0604020202020204" pitchFamily="34" charset="0"/>
                <a:sym typeface="Arial"/>
              </a:rPr>
              <a:t>’?</a:t>
            </a:r>
          </a:p>
          <a:p>
            <a:pPr marL="0" marR="0" lvl="0" indent="0" algn="l" rtl="0">
              <a:spcBef>
                <a:spcPts val="0"/>
              </a:spcBef>
              <a:spcAft>
                <a:spcPts val="0"/>
              </a:spcAft>
              <a:buNone/>
            </a:pPr>
            <a:endParaRPr lang="en-GB" sz="2400" dirty="0">
              <a:solidFill>
                <a:schemeClr val="lt1"/>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2400" dirty="0">
                <a:solidFill>
                  <a:schemeClr val="lt1"/>
                </a:solidFill>
                <a:latin typeface="Arial Narrow" panose="020B0604020202020204" pitchFamily="34" charset="0"/>
                <a:ea typeface="Arial"/>
                <a:cs typeface="Arial Narrow" panose="020B0604020202020204" pitchFamily="34" charset="0"/>
                <a:sym typeface="Arial"/>
              </a:rPr>
              <a:t>Why were some people exiled from South Africa during apartheid?</a:t>
            </a:r>
          </a:p>
        </p:txBody>
      </p:sp>
      <p:pic>
        <p:nvPicPr>
          <p:cNvPr id="9" name="Picture 8">
            <a:extLst>
              <a:ext uri="{FF2B5EF4-FFF2-40B4-BE49-F238E27FC236}">
                <a16:creationId xmlns:a16="http://schemas.microsoft.com/office/drawing/2014/main" id="{C8C36A23-C9EF-6736-C5DF-08EE95865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00" y="256712"/>
            <a:ext cx="7772400" cy="661204"/>
          </a:xfrm>
          <a:prstGeom prst="rect">
            <a:avLst/>
          </a:prstGeom>
        </p:spPr>
      </p:pic>
      <p:pic>
        <p:nvPicPr>
          <p:cNvPr id="12" name="Picture 11">
            <a:extLst>
              <a:ext uri="{FF2B5EF4-FFF2-40B4-BE49-F238E27FC236}">
                <a16:creationId xmlns:a16="http://schemas.microsoft.com/office/drawing/2014/main" id="{03BAE55A-02A6-57C0-2EF0-B3872156B94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911743" y="4345369"/>
            <a:ext cx="1475718" cy="965655"/>
          </a:xfrm>
          <a:prstGeom prst="rect">
            <a:avLst/>
          </a:prstGeom>
        </p:spPr>
      </p:pic>
      <p:pic>
        <p:nvPicPr>
          <p:cNvPr id="14" name="Picture 13">
            <a:extLst>
              <a:ext uri="{FF2B5EF4-FFF2-40B4-BE49-F238E27FC236}">
                <a16:creationId xmlns:a16="http://schemas.microsoft.com/office/drawing/2014/main" id="{756BD8FF-7865-AF63-36A2-63EFF992092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912528" y="1424463"/>
            <a:ext cx="1485623" cy="965655"/>
          </a:xfrm>
          <a:prstGeom prst="rect">
            <a:avLst/>
          </a:prstGeom>
        </p:spPr>
      </p:pic>
      <p:sp>
        <p:nvSpPr>
          <p:cNvPr id="20" name="TextBox 19">
            <a:extLst>
              <a:ext uri="{FF2B5EF4-FFF2-40B4-BE49-F238E27FC236}">
                <a16:creationId xmlns:a16="http://schemas.microsoft.com/office/drawing/2014/main" id="{61F700D6-EDC4-3C4C-7D4F-E26641C92E6F}"/>
              </a:ext>
            </a:extLst>
          </p:cNvPr>
          <p:cNvSpPr txBox="1"/>
          <p:nvPr/>
        </p:nvSpPr>
        <p:spPr>
          <a:xfrm>
            <a:off x="5146154" y="1968298"/>
            <a:ext cx="603929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0"/>
              </a:spcAft>
              <a:buNone/>
            </a:pPr>
            <a:r>
              <a:rPr lang="en-GB" sz="2800" b="1" i="1" dirty="0">
                <a:solidFill>
                  <a:schemeClr val="lt1"/>
                </a:solidFill>
                <a:latin typeface="Arial Narrow" panose="020B0604020202020204" pitchFamily="34" charset="0"/>
                <a:ea typeface="Arial"/>
                <a:cs typeface="Arial Narrow" panose="020B0604020202020204" pitchFamily="34" charset="0"/>
                <a:sym typeface="Arial"/>
              </a:rPr>
              <a:t>                   The South African exile experience is uniquely different. Exile was neither the aftermath of a lost war nor of a defeated coup or revolution… </a:t>
            </a:r>
            <a:br>
              <a:rPr lang="en-GB" sz="2800" b="1" i="1" dirty="0">
                <a:solidFill>
                  <a:schemeClr val="lt1"/>
                </a:solidFill>
                <a:latin typeface="Arial Narrow" panose="020B0604020202020204" pitchFamily="34" charset="0"/>
                <a:ea typeface="Arial"/>
                <a:cs typeface="Arial Narrow" panose="020B0604020202020204" pitchFamily="34" charset="0"/>
                <a:sym typeface="Arial"/>
              </a:rPr>
            </a:br>
            <a:r>
              <a:rPr lang="en-GB" sz="2800" b="1" i="1" dirty="0">
                <a:solidFill>
                  <a:schemeClr val="lt1"/>
                </a:solidFill>
                <a:latin typeface="Arial Narrow" panose="020B0604020202020204" pitchFamily="34" charset="0"/>
                <a:ea typeface="Arial"/>
                <a:cs typeface="Arial Narrow" panose="020B0604020202020204" pitchFamily="34" charset="0"/>
                <a:sym typeface="Arial"/>
              </a:rPr>
              <a:t>Those political activists who went into exile saw themselves as part </a:t>
            </a:r>
            <a:br>
              <a:rPr lang="en-GB" sz="2800" b="1" i="1" dirty="0">
                <a:solidFill>
                  <a:schemeClr val="lt1"/>
                </a:solidFill>
                <a:latin typeface="Arial Narrow" panose="020B0604020202020204" pitchFamily="34" charset="0"/>
                <a:ea typeface="Arial"/>
                <a:cs typeface="Arial Narrow" panose="020B0604020202020204" pitchFamily="34" charset="0"/>
                <a:sym typeface="Arial"/>
              </a:rPr>
            </a:br>
            <a:r>
              <a:rPr lang="en-GB" sz="2800" b="1" i="1" dirty="0">
                <a:solidFill>
                  <a:schemeClr val="lt1"/>
                </a:solidFill>
                <a:latin typeface="Arial Narrow" panose="020B0604020202020204" pitchFamily="34" charset="0"/>
                <a:ea typeface="Arial"/>
                <a:cs typeface="Arial Narrow" panose="020B0604020202020204" pitchFamily="34" charset="0"/>
                <a:sym typeface="Arial"/>
              </a:rPr>
              <a:t>of a continuing and rising </a:t>
            </a:r>
            <a:br>
              <a:rPr lang="en-GB" sz="2800" b="1" i="1" dirty="0">
                <a:solidFill>
                  <a:schemeClr val="lt1"/>
                </a:solidFill>
                <a:latin typeface="Arial Narrow" panose="020B0604020202020204" pitchFamily="34" charset="0"/>
                <a:ea typeface="Arial"/>
                <a:cs typeface="Arial Narrow" panose="020B0604020202020204" pitchFamily="34" charset="0"/>
                <a:sym typeface="Arial"/>
              </a:rPr>
            </a:br>
            <a:r>
              <a:rPr lang="en-GB" sz="2800" b="1" i="1" dirty="0">
                <a:solidFill>
                  <a:schemeClr val="lt1"/>
                </a:solidFill>
                <a:latin typeface="Arial Narrow" panose="020B0604020202020204" pitchFamily="34" charset="0"/>
                <a:ea typeface="Arial"/>
                <a:cs typeface="Arial Narrow" panose="020B0604020202020204" pitchFamily="34" charset="0"/>
                <a:sym typeface="Arial"/>
              </a:rPr>
              <a:t>struggle at home</a:t>
            </a:r>
          </a:p>
        </p:txBody>
      </p:sp>
      <p:sp>
        <p:nvSpPr>
          <p:cNvPr id="22" name="TextBox 21">
            <a:extLst>
              <a:ext uri="{FF2B5EF4-FFF2-40B4-BE49-F238E27FC236}">
                <a16:creationId xmlns:a16="http://schemas.microsoft.com/office/drawing/2014/main" id="{C253FB5F-B72B-83D5-EF0A-5BC8CC3DDB02}"/>
              </a:ext>
            </a:extLst>
          </p:cNvPr>
          <p:cNvSpPr txBox="1"/>
          <p:nvPr/>
        </p:nvSpPr>
        <p:spPr>
          <a:xfrm>
            <a:off x="7864664" y="5557814"/>
            <a:ext cx="3458999" cy="584775"/>
          </a:xfrm>
          <a:prstGeom prst="rect">
            <a:avLst/>
          </a:prstGeom>
          <a:noFill/>
        </p:spPr>
        <p:txBody>
          <a:bodyPr wrap="square">
            <a:spAutoFit/>
          </a:bodyPr>
          <a:lstStyle/>
          <a:p>
            <a:pPr algn="r"/>
            <a:r>
              <a:rPr lang="en-US" sz="1600" i="1" dirty="0">
                <a:solidFill>
                  <a:schemeClr val="bg1"/>
                </a:solidFill>
                <a:latin typeface="Arial Narrow" panose="020B0604020202020204" pitchFamily="34" charset="0"/>
                <a:cs typeface="Arial Narrow" panose="020B0604020202020204" pitchFamily="34" charset="0"/>
              </a:rPr>
              <a:t>The Rift: Exile Experience of South Africans</a:t>
            </a:r>
          </a:p>
          <a:p>
            <a:pPr algn="r"/>
            <a:r>
              <a:rPr lang="en-US" sz="1600" i="1" dirty="0">
                <a:solidFill>
                  <a:schemeClr val="bg1"/>
                </a:solidFill>
                <a:latin typeface="Arial Narrow" panose="020B0604020202020204" pitchFamily="34" charset="0"/>
                <a:cs typeface="Arial Narrow" panose="020B0604020202020204" pitchFamily="34" charset="0"/>
              </a:rPr>
              <a:t>By Hilda Bernstein, p. xvi</a:t>
            </a:r>
          </a:p>
        </p:txBody>
      </p:sp>
    </p:spTree>
    <p:extLst>
      <p:ext uri="{BB962C8B-B14F-4D97-AF65-F5344CB8AC3E}">
        <p14:creationId xmlns:p14="http://schemas.microsoft.com/office/powerpoint/2010/main" val="368996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B4852E-BB11-69EA-6485-3ECCAEEDE5E4}"/>
              </a:ext>
            </a:extLst>
          </p:cNvPr>
          <p:cNvSpPr/>
          <p:nvPr/>
        </p:nvSpPr>
        <p:spPr>
          <a:xfrm>
            <a:off x="-10495" y="-137130"/>
            <a:ext cx="1221297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1" name="TextBox 10">
            <a:extLst>
              <a:ext uri="{FF2B5EF4-FFF2-40B4-BE49-F238E27FC236}">
                <a16:creationId xmlns:a16="http://schemas.microsoft.com/office/drawing/2014/main" id="{C991A795-79F6-9015-C4BB-1AE0A311C62B}"/>
              </a:ext>
            </a:extLst>
          </p:cNvPr>
          <p:cNvSpPr txBox="1"/>
          <p:nvPr/>
        </p:nvSpPr>
        <p:spPr>
          <a:xfrm>
            <a:off x="538842" y="2000424"/>
            <a:ext cx="5828989" cy="3064942"/>
          </a:xfrm>
          <a:prstGeom prst="rect">
            <a:avLst/>
          </a:prstGeom>
          <a:noFill/>
        </p:spPr>
        <p:txBody>
          <a:bodyPr rot="0" spcFirstLastPara="0" vertOverflow="overflow" horzOverflow="overflow" vert="horz" wrap="square" lIns="91440" tIns="45720" rIns="91440" bIns="45720" numCol="1" spcCol="180000" rtlCol="0" fromWordArt="0" anchor="t" anchorCtr="0" forceAA="0" compatLnSpc="1">
            <a:prstTxWarp prst="textNoShape">
              <a:avLst/>
            </a:prstTxWarp>
            <a:spAutoFit/>
          </a:bodyPr>
          <a:lstStyle/>
          <a:p>
            <a:pPr marL="0" marR="0" lvl="0" indent="0" algn="l" rtl="0">
              <a:spcBef>
                <a:spcPts val="0"/>
              </a:spcBef>
              <a:spcAft>
                <a:spcPts val="500"/>
              </a:spcAft>
              <a:buNone/>
            </a:pPr>
            <a:r>
              <a:rPr lang="en-GB" sz="2100" dirty="0">
                <a:solidFill>
                  <a:schemeClr val="lt1"/>
                </a:solidFill>
                <a:latin typeface="Arial Narrow" panose="020B0604020202020204" pitchFamily="34" charset="0"/>
                <a:ea typeface="Arial"/>
                <a:cs typeface="Arial Narrow" panose="020B0604020202020204" pitchFamily="34" charset="0"/>
                <a:sym typeface="Arial"/>
              </a:rPr>
              <a:t>On 21st March 1960 the Pan Africanist Congress (PAC) organised a countrywide demonstration for the abolition of South Africa’s pass laws. They called on black South Africans to leave their passbooks at home, peacefully gather at their nearest police station and demand that the police arrest them for not carrying passes. </a:t>
            </a:r>
          </a:p>
          <a:p>
            <a:pPr marL="0" marR="0" lvl="0" indent="0" algn="l" rtl="0">
              <a:spcBef>
                <a:spcPts val="0"/>
              </a:spcBef>
              <a:spcAft>
                <a:spcPts val="500"/>
              </a:spcAft>
              <a:buNone/>
            </a:pPr>
            <a:r>
              <a:rPr lang="en-GB" sz="2100" dirty="0">
                <a:solidFill>
                  <a:schemeClr val="lt1"/>
                </a:solidFill>
                <a:latin typeface="Arial Narrow" panose="020B0604020202020204" pitchFamily="34" charset="0"/>
                <a:ea typeface="Arial"/>
                <a:cs typeface="Arial Narrow" panose="020B0604020202020204" pitchFamily="34" charset="0"/>
                <a:sym typeface="Arial"/>
              </a:rPr>
              <a:t>Thousands of South Africans marched to the Sharpeville police station and gathered peacefully. They chanted freedom songs and shouted, “Down with passes!”</a:t>
            </a:r>
          </a:p>
        </p:txBody>
      </p:sp>
      <p:sp>
        <p:nvSpPr>
          <p:cNvPr id="14" name="Title 1">
            <a:extLst>
              <a:ext uri="{FF2B5EF4-FFF2-40B4-BE49-F238E27FC236}">
                <a16:creationId xmlns:a16="http://schemas.microsoft.com/office/drawing/2014/main" id="{8683DDF2-ED35-9F37-2F15-8E5ABBE034C7}"/>
              </a:ext>
            </a:extLst>
          </p:cNvPr>
          <p:cNvSpPr txBox="1">
            <a:spLocks/>
          </p:cNvSpPr>
          <p:nvPr/>
        </p:nvSpPr>
        <p:spPr>
          <a:xfrm>
            <a:off x="538842" y="1208769"/>
            <a:ext cx="5947017" cy="6463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000" b="1" dirty="0">
                <a:solidFill>
                  <a:schemeClr val="bg1"/>
                </a:solidFill>
                <a:latin typeface="Arial Narrow"/>
                <a:cs typeface="Arial"/>
              </a:rPr>
              <a:t>Sharpeville Massacre 1960</a:t>
            </a:r>
            <a:endParaRPr lang="en-GB" sz="4000" b="1" dirty="0">
              <a:solidFill>
                <a:schemeClr val="bg1"/>
              </a:solidFill>
              <a:latin typeface="Arial Narrow"/>
              <a:cs typeface="Calibri Light"/>
            </a:endParaRPr>
          </a:p>
        </p:txBody>
      </p:sp>
      <p:sp>
        <p:nvSpPr>
          <p:cNvPr id="23" name="Rectangle 22">
            <a:extLst>
              <a:ext uri="{FF2B5EF4-FFF2-40B4-BE49-F238E27FC236}">
                <a16:creationId xmlns:a16="http://schemas.microsoft.com/office/drawing/2014/main" id="{000EF8FC-9076-C0B0-22DA-0AECDE9744CE}"/>
              </a:ext>
            </a:extLst>
          </p:cNvPr>
          <p:cNvSpPr/>
          <p:nvPr/>
        </p:nvSpPr>
        <p:spPr>
          <a:xfrm>
            <a:off x="0" y="5779753"/>
            <a:ext cx="12202482" cy="1114661"/>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4" name="TextBox 23">
            <a:extLst>
              <a:ext uri="{FF2B5EF4-FFF2-40B4-BE49-F238E27FC236}">
                <a16:creationId xmlns:a16="http://schemas.microsoft.com/office/drawing/2014/main" id="{D8099CF7-8F94-A9D3-ACAF-33DD6A259F8C}"/>
              </a:ext>
            </a:extLst>
          </p:cNvPr>
          <p:cNvSpPr txBox="1"/>
          <p:nvPr/>
        </p:nvSpPr>
        <p:spPr>
          <a:xfrm>
            <a:off x="505874" y="5782382"/>
            <a:ext cx="7043787"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chemeClr val="bg1"/>
                </a:solidFill>
                <a:latin typeface="Arial Narrow" panose="020B0604020202020204" pitchFamily="34" charset="0"/>
                <a:ea typeface="Arial"/>
                <a:cs typeface="Arial Narrow" panose="020B0604020202020204" pitchFamily="34" charset="0"/>
                <a:sym typeface="Arial"/>
              </a:rPr>
              <a:t>Image links:</a:t>
            </a:r>
          </a:p>
          <a:p>
            <a:pPr marL="0" marR="0" lvl="0" indent="0" algn="l" rtl="0">
              <a:spcBef>
                <a:spcPts val="0"/>
              </a:spcBef>
              <a:spcAft>
                <a:spcPts val="0"/>
              </a:spcAft>
              <a:buNone/>
            </a:pPr>
            <a:r>
              <a:rPr lang="en-GB" sz="1400" i="1" dirty="0">
                <a:solidFill>
                  <a:srgbClr val="00B050"/>
                </a:solidFill>
                <a:latin typeface="Arial Narrow" panose="020B0604020202020204" pitchFamily="34" charset="0"/>
                <a:ea typeface="Arial"/>
                <a:cs typeface="Arial Narrow" panose="020B0604020202020204" pitchFamily="34" charset="0"/>
                <a:sym typeface="Arial"/>
                <a:hlinkClick r:id="rId2">
                  <a:extLst>
                    <a:ext uri="{A12FA001-AC4F-418D-AE19-62706E023703}">
                      <ahyp:hlinkClr xmlns:ahyp="http://schemas.microsoft.com/office/drawing/2018/hyperlinkcolor" val="tx"/>
                    </a:ext>
                  </a:extLst>
                </a:hlinkClick>
              </a:rPr>
              <a:t>Sharpeville Massacre, 21 March 1960 | South African History Online (</a:t>
            </a:r>
            <a:r>
              <a:rPr lang="en-GB" sz="1400" i="1" dirty="0" err="1">
                <a:solidFill>
                  <a:srgbClr val="00B050"/>
                </a:solidFill>
                <a:latin typeface="Arial Narrow" panose="020B0604020202020204" pitchFamily="34" charset="0"/>
                <a:ea typeface="Arial"/>
                <a:cs typeface="Arial Narrow" panose="020B0604020202020204" pitchFamily="34" charset="0"/>
                <a:sym typeface="Arial"/>
                <a:hlinkClick r:id="rId2">
                  <a:extLst>
                    <a:ext uri="{A12FA001-AC4F-418D-AE19-62706E023703}">
                      <ahyp:hlinkClr xmlns:ahyp="http://schemas.microsoft.com/office/drawing/2018/hyperlinkcolor" val="tx"/>
                    </a:ext>
                  </a:extLst>
                </a:hlinkClick>
              </a:rPr>
              <a:t>sahistory.org.za</a:t>
            </a:r>
            <a:r>
              <a:rPr lang="en-GB" sz="1400" i="1" dirty="0">
                <a:solidFill>
                  <a:srgbClr val="00B050"/>
                </a:solidFill>
                <a:latin typeface="Arial Narrow" panose="020B0604020202020204" pitchFamily="34" charset="0"/>
                <a:ea typeface="Arial"/>
                <a:cs typeface="Arial Narrow" panose="020B0604020202020204" pitchFamily="34" charset="0"/>
                <a:sym typeface="Arial"/>
                <a:hlinkClick r:id="rId2">
                  <a:extLst>
                    <a:ext uri="{A12FA001-AC4F-418D-AE19-62706E023703}">
                      <ahyp:hlinkClr xmlns:ahyp="http://schemas.microsoft.com/office/drawing/2018/hyperlinkcolor" val="tx"/>
                    </a:ext>
                  </a:extLst>
                </a:hlinkClick>
              </a:rPr>
              <a:t>)</a:t>
            </a:r>
            <a:endParaRPr lang="en-GB" sz="1400" i="1" dirty="0">
              <a:solidFill>
                <a:srgbClr val="00B050"/>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1400" i="1" dirty="0">
                <a:solidFill>
                  <a:srgbClr val="00B05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State of emergency declared after Sharpeville Massacre | South African History Online (</a:t>
            </a:r>
            <a:r>
              <a:rPr lang="en-GB" sz="1400" i="1" dirty="0" err="1">
                <a:solidFill>
                  <a:srgbClr val="00B05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sahistory.org.za</a:t>
            </a:r>
            <a:r>
              <a:rPr lang="en-GB" sz="1400" i="1" dirty="0">
                <a:solidFill>
                  <a:srgbClr val="00B05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 </a:t>
            </a:r>
            <a:endParaRPr lang="en-GB" sz="1400" i="1" dirty="0">
              <a:solidFill>
                <a:srgbClr val="00B050"/>
              </a:solidFill>
              <a:latin typeface="Arial Narrow" panose="020B0604020202020204" pitchFamily="34" charset="0"/>
              <a:ea typeface="Arial"/>
              <a:cs typeface="Arial Narrow" panose="020B0604020202020204" pitchFamily="34" charset="0"/>
              <a:sym typeface="Arial"/>
            </a:endParaRPr>
          </a:p>
        </p:txBody>
      </p:sp>
      <p:pic>
        <p:nvPicPr>
          <p:cNvPr id="3" name="Picture 2">
            <a:extLst>
              <a:ext uri="{FF2B5EF4-FFF2-40B4-BE49-F238E27FC236}">
                <a16:creationId xmlns:a16="http://schemas.microsoft.com/office/drawing/2014/main" id="{22D3B85B-5033-0221-AD9A-6C92C6679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00" y="256712"/>
            <a:ext cx="7772400" cy="661204"/>
          </a:xfrm>
          <a:prstGeom prst="rect">
            <a:avLst/>
          </a:prstGeom>
        </p:spPr>
      </p:pic>
      <p:pic>
        <p:nvPicPr>
          <p:cNvPr id="8" name="Picture 7">
            <a:hlinkClick r:id="rId3"/>
            <a:extLst>
              <a:ext uri="{FF2B5EF4-FFF2-40B4-BE49-F238E27FC236}">
                <a16:creationId xmlns:a16="http://schemas.microsoft.com/office/drawing/2014/main" id="{1C199E58-A3F6-C05F-BCFD-6B26AFF0CED9}"/>
              </a:ext>
            </a:extLst>
          </p:cNvPr>
          <p:cNvPicPr>
            <a:picLocks noChangeAspect="1"/>
          </p:cNvPicPr>
          <p:nvPr/>
        </p:nvPicPr>
        <p:blipFill rotWithShape="1">
          <a:blip r:embed="rId5">
            <a:extLst>
              <a:ext uri="{28A0092B-C50C-407E-A947-70E740481C1C}">
                <a14:useLocalDpi xmlns:a14="http://schemas.microsoft.com/office/drawing/2010/main" val="0"/>
              </a:ext>
            </a:extLst>
          </a:blip>
          <a:srcRect t="-1" r="3939" b="16828"/>
          <a:stretch/>
        </p:blipFill>
        <p:spPr>
          <a:xfrm>
            <a:off x="7849240" y="338387"/>
            <a:ext cx="4020802" cy="2256573"/>
          </a:xfrm>
          <a:prstGeom prst="rect">
            <a:avLst/>
          </a:prstGeom>
          <a:ln w="38100">
            <a:solidFill>
              <a:srgbClr val="4D9770"/>
            </a:solidFill>
          </a:ln>
        </p:spPr>
      </p:pic>
      <p:sp>
        <p:nvSpPr>
          <p:cNvPr id="12" name="TextBox 11">
            <a:extLst>
              <a:ext uri="{FF2B5EF4-FFF2-40B4-BE49-F238E27FC236}">
                <a16:creationId xmlns:a16="http://schemas.microsoft.com/office/drawing/2014/main" id="{A4AE195C-B1B2-727C-FBDB-359823FD452B}"/>
              </a:ext>
            </a:extLst>
          </p:cNvPr>
          <p:cNvSpPr txBox="1"/>
          <p:nvPr/>
        </p:nvSpPr>
        <p:spPr>
          <a:xfrm>
            <a:off x="6367832" y="3429000"/>
            <a:ext cx="5380860" cy="2095445"/>
          </a:xfrm>
          <a:prstGeom prst="rect">
            <a:avLst/>
          </a:prstGeom>
          <a:noFill/>
        </p:spPr>
        <p:txBody>
          <a:bodyPr rot="0" spcFirstLastPara="0" vertOverflow="overflow" horzOverflow="overflow" vert="horz" wrap="square" lIns="91440" tIns="45720" rIns="91440" bIns="45720" numCol="1" spcCol="180000" rtlCol="0" fromWordArt="0" anchor="t" anchorCtr="0" forceAA="0" compatLnSpc="1">
            <a:prstTxWarp prst="textNoShape">
              <a:avLst/>
            </a:prstTxWarp>
            <a:spAutoFit/>
          </a:bodyPr>
          <a:lstStyle/>
          <a:p>
            <a:pPr marL="0" marR="0" lvl="0" indent="0" algn="l" rtl="0">
              <a:spcBef>
                <a:spcPts val="0"/>
              </a:spcBef>
              <a:spcAft>
                <a:spcPts val="500"/>
              </a:spcAft>
              <a:buNone/>
            </a:pPr>
            <a:r>
              <a:rPr lang="en-GB" sz="2100" dirty="0">
                <a:solidFill>
                  <a:schemeClr val="lt1"/>
                </a:solidFill>
                <a:latin typeface="Arial Narrow" panose="020B0604020202020204" pitchFamily="34" charset="0"/>
                <a:ea typeface="Arial"/>
                <a:cs typeface="Arial Narrow" panose="020B0604020202020204" pitchFamily="34" charset="0"/>
                <a:sym typeface="Arial"/>
              </a:rPr>
              <a:t>Police and armoured vehicles began to gather and, according to police, after a small scuffle protesters began to stone them. Without warning the police opened fire on the crowd. </a:t>
            </a:r>
          </a:p>
          <a:p>
            <a:pPr marL="0" marR="0" lvl="0" indent="0" algn="l" rtl="0">
              <a:spcBef>
                <a:spcPts val="0"/>
              </a:spcBef>
              <a:spcAft>
                <a:spcPts val="500"/>
              </a:spcAft>
              <a:buNone/>
            </a:pPr>
            <a:r>
              <a:rPr lang="en-GB" sz="2100" dirty="0">
                <a:solidFill>
                  <a:schemeClr val="lt1"/>
                </a:solidFill>
                <a:latin typeface="Arial Narrow" panose="020B0604020202020204" pitchFamily="34" charset="0"/>
                <a:ea typeface="Arial"/>
                <a:cs typeface="Arial Narrow" panose="020B0604020202020204" pitchFamily="34" charset="0"/>
                <a:sym typeface="Arial"/>
              </a:rPr>
              <a:t>According to the official inquest, 69 people were shot dead and 180 people seriously wounded.</a:t>
            </a:r>
          </a:p>
        </p:txBody>
      </p:sp>
      <p:pic>
        <p:nvPicPr>
          <p:cNvPr id="13" name="Picture 6" descr="State of emergency declared after Sharpeville Massacre">
            <a:hlinkClick r:id="rId2"/>
            <a:extLst>
              <a:ext uri="{FF2B5EF4-FFF2-40B4-BE49-F238E27FC236}">
                <a16:creationId xmlns:a16="http://schemas.microsoft.com/office/drawing/2014/main" id="{186AECDE-B62D-BC3F-2255-C4C35482C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5859" y="1378676"/>
            <a:ext cx="1905000" cy="1905000"/>
          </a:xfrm>
          <a:prstGeom prst="rect">
            <a:avLst/>
          </a:prstGeom>
          <a:noFill/>
          <a:ln w="38100">
            <a:solidFill>
              <a:srgbClr val="4D977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2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779753"/>
            <a:ext cx="12202482" cy="1079453"/>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17" name="Rectangle 16">
            <a:hlinkClick r:id="rId2"/>
            <a:extLst>
              <a:ext uri="{FF2B5EF4-FFF2-40B4-BE49-F238E27FC236}">
                <a16:creationId xmlns:a16="http://schemas.microsoft.com/office/drawing/2014/main" id="{F0B4852E-BB11-69EA-6485-3ECCAEEDE5E4}"/>
              </a:ext>
            </a:extLst>
          </p:cNvPr>
          <p:cNvSpPr/>
          <p:nvPr/>
        </p:nvSpPr>
        <p:spPr>
          <a:xfrm>
            <a:off x="0" y="0"/>
            <a:ext cx="3457553" cy="689441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3789117" y="1069226"/>
            <a:ext cx="7212037" cy="1245652"/>
          </a:xfrm>
        </p:spPr>
        <p:txBody>
          <a:bodyPr anchor="t">
            <a:noAutofit/>
          </a:bodyPr>
          <a:lstStyle/>
          <a:p>
            <a:pPr>
              <a:spcBef>
                <a:spcPts val="0"/>
              </a:spcBef>
            </a:pPr>
            <a:r>
              <a:rPr lang="en-GB" sz="4000" b="1" dirty="0">
                <a:solidFill>
                  <a:srgbClr val="002060"/>
                </a:solidFill>
                <a:latin typeface="Arial Narrow"/>
                <a:cs typeface="Arial"/>
              </a:rPr>
              <a:t>Exile</a:t>
            </a:r>
          </a:p>
        </p:txBody>
      </p:sp>
      <p:sp>
        <p:nvSpPr>
          <p:cNvPr id="10" name="TextBox 9">
            <a:extLst>
              <a:ext uri="{FF2B5EF4-FFF2-40B4-BE49-F238E27FC236}">
                <a16:creationId xmlns:a16="http://schemas.microsoft.com/office/drawing/2014/main" id="{10C13D60-EFFE-4E78-46AA-93B6ADC7DD94}"/>
              </a:ext>
            </a:extLst>
          </p:cNvPr>
          <p:cNvSpPr txBox="1"/>
          <p:nvPr/>
        </p:nvSpPr>
        <p:spPr>
          <a:xfrm>
            <a:off x="3813926" y="5782382"/>
            <a:ext cx="7817511" cy="523220"/>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 link:</a:t>
            </a:r>
          </a:p>
          <a:p>
            <a:pPr marL="0" marR="0" lvl="0" indent="0" algn="l" rtl="0">
              <a:spcBef>
                <a:spcPts val="0"/>
              </a:spcBef>
              <a:spcAft>
                <a:spcPts val="0"/>
              </a:spcAft>
              <a:buNone/>
            </a:pPr>
            <a:r>
              <a:rPr lang="en-GB" sz="1400" i="1" dirty="0">
                <a:solidFill>
                  <a:srgbClr val="4D977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Poster commemorating Sharpeville 3 | South African History Online (</a:t>
            </a:r>
            <a:r>
              <a:rPr lang="en-GB" sz="1400" i="1" dirty="0" err="1">
                <a:solidFill>
                  <a:srgbClr val="4D977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sahistory.org.za</a:t>
            </a:r>
            <a:r>
              <a:rPr lang="en-GB" sz="1400" i="1" dirty="0">
                <a:solidFill>
                  <a:srgbClr val="4D9770"/>
                </a:solidFill>
                <a:latin typeface="Arial Narrow" panose="020B0604020202020204" pitchFamily="34" charset="0"/>
                <a:ea typeface="Arial"/>
                <a:cs typeface="Arial Narrow" panose="020B0604020202020204" pitchFamily="34" charset="0"/>
                <a:sym typeface="Arial"/>
                <a:hlinkClick r:id="rId3">
                  <a:extLst>
                    <a:ext uri="{A12FA001-AC4F-418D-AE19-62706E023703}">
                      <ahyp:hlinkClr xmlns:ahyp="http://schemas.microsoft.com/office/drawing/2018/hyperlinkcolor" val="tx"/>
                    </a:ext>
                  </a:extLst>
                </a:hlinkClick>
              </a:rPr>
              <a:t>)</a:t>
            </a:r>
            <a:endParaRPr lang="en-GB" sz="1400" i="1" dirty="0">
              <a:solidFill>
                <a:srgbClr val="4D9770"/>
              </a:solidFill>
              <a:latin typeface="Arial Narrow" panose="020B0604020202020204" pitchFamily="34" charset="0"/>
              <a:ea typeface="Arial"/>
              <a:cs typeface="Arial Narrow" panose="020B0604020202020204" pitchFamily="34" charset="0"/>
              <a:sym typeface="Arial"/>
            </a:endParaRPr>
          </a:p>
        </p:txBody>
      </p:sp>
      <p:pic>
        <p:nvPicPr>
          <p:cNvPr id="5" name="Picture 4">
            <a:extLst>
              <a:ext uri="{FF2B5EF4-FFF2-40B4-BE49-F238E27FC236}">
                <a16:creationId xmlns:a16="http://schemas.microsoft.com/office/drawing/2014/main" id="{58D0C822-8F2C-E2B2-41D6-83A30CF19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083" y="256712"/>
            <a:ext cx="7772400" cy="653573"/>
          </a:xfrm>
          <a:prstGeom prst="rect">
            <a:avLst/>
          </a:prstGeom>
        </p:spPr>
      </p:pic>
      <p:sp>
        <p:nvSpPr>
          <p:cNvPr id="7" name="TextBox 6">
            <a:extLst>
              <a:ext uri="{FF2B5EF4-FFF2-40B4-BE49-F238E27FC236}">
                <a16:creationId xmlns:a16="http://schemas.microsoft.com/office/drawing/2014/main" id="{62787A00-D0F1-DD35-67CC-432BCEC72AA4}"/>
              </a:ext>
            </a:extLst>
          </p:cNvPr>
          <p:cNvSpPr txBox="1"/>
          <p:nvPr/>
        </p:nvSpPr>
        <p:spPr>
          <a:xfrm>
            <a:off x="3789118" y="1661474"/>
            <a:ext cx="8402882" cy="4119076"/>
          </a:xfrm>
          <a:prstGeom prst="rect">
            <a:avLst/>
          </a:prstGeom>
          <a:noFill/>
        </p:spPr>
        <p:txBody>
          <a:bodyPr wrap="square">
            <a:spAutoFit/>
          </a:bodyPr>
          <a:lstStyle/>
          <a:p>
            <a:pPr>
              <a:lnSpc>
                <a:spcPts val="2100"/>
              </a:lnSpc>
              <a:spcAft>
                <a:spcPts val="400"/>
              </a:spcAft>
            </a:pPr>
            <a:r>
              <a:rPr lang="en-US" sz="1850" dirty="0">
                <a:solidFill>
                  <a:srgbClr val="272E65"/>
                </a:solidFill>
                <a:latin typeface="Arial Narrow" panose="020B0604020202020204" pitchFamily="34" charset="0"/>
                <a:cs typeface="Arial Narrow" panose="020B0604020202020204" pitchFamily="34" charset="0"/>
              </a:rPr>
              <a:t>The Sharpeville massacre sent shock waves around the country and the world and served </a:t>
            </a:r>
            <a:br>
              <a:rPr lang="en-US" sz="1850" dirty="0">
                <a:solidFill>
                  <a:srgbClr val="272E65"/>
                </a:solidFill>
                <a:latin typeface="Arial Narrow" panose="020B0604020202020204" pitchFamily="34" charset="0"/>
                <a:cs typeface="Arial Narrow" panose="020B0604020202020204" pitchFamily="34" charset="0"/>
              </a:rPr>
            </a:br>
            <a:r>
              <a:rPr lang="en-US" sz="1850" dirty="0">
                <a:solidFill>
                  <a:srgbClr val="272E65"/>
                </a:solidFill>
                <a:latin typeface="Arial Narrow" panose="020B0604020202020204" pitchFamily="34" charset="0"/>
                <a:cs typeface="Arial Narrow" panose="020B0604020202020204" pitchFamily="34" charset="0"/>
              </a:rPr>
              <a:t>as a catalyst for some individuals going into exile.</a:t>
            </a:r>
          </a:p>
          <a:p>
            <a:pPr>
              <a:lnSpc>
                <a:spcPts val="2100"/>
              </a:lnSpc>
              <a:spcAft>
                <a:spcPts val="400"/>
              </a:spcAft>
            </a:pPr>
            <a:r>
              <a:rPr lang="en-US" sz="1850" dirty="0">
                <a:solidFill>
                  <a:srgbClr val="272E65"/>
                </a:solidFill>
                <a:latin typeface="Arial Narrow" panose="020B0604020202020204" pitchFamily="34" charset="0"/>
                <a:cs typeface="Arial Narrow" panose="020B0604020202020204" pitchFamily="34" charset="0"/>
              </a:rPr>
              <a:t>In April 1960 the Government passed the Unlawful </a:t>
            </a:r>
            <a:r>
              <a:rPr lang="en-US" sz="1850" dirty="0" err="1">
                <a:solidFill>
                  <a:srgbClr val="272E65"/>
                </a:solidFill>
                <a:latin typeface="Arial Narrow" panose="020B0604020202020204" pitchFamily="34" charset="0"/>
                <a:cs typeface="Arial Narrow" panose="020B0604020202020204" pitchFamily="34" charset="0"/>
              </a:rPr>
              <a:t>Organisations</a:t>
            </a:r>
            <a:r>
              <a:rPr lang="en-US" sz="1850" dirty="0">
                <a:solidFill>
                  <a:srgbClr val="272E65"/>
                </a:solidFill>
                <a:latin typeface="Arial Narrow" panose="020B0604020202020204" pitchFamily="34" charset="0"/>
                <a:cs typeface="Arial Narrow" panose="020B0604020202020204" pitchFamily="34" charset="0"/>
              </a:rPr>
              <a:t> Act, banning the ANC </a:t>
            </a:r>
            <a:br>
              <a:rPr lang="en-US" sz="1850" dirty="0">
                <a:solidFill>
                  <a:srgbClr val="272E65"/>
                </a:solidFill>
                <a:latin typeface="Arial Narrow" panose="020B0604020202020204" pitchFamily="34" charset="0"/>
                <a:cs typeface="Arial Narrow" panose="020B0604020202020204" pitchFamily="34" charset="0"/>
              </a:rPr>
            </a:br>
            <a:r>
              <a:rPr lang="en-US" sz="1850" dirty="0">
                <a:solidFill>
                  <a:srgbClr val="272E65"/>
                </a:solidFill>
                <a:latin typeface="Arial Narrow" panose="020B0604020202020204" pitchFamily="34" charset="0"/>
                <a:cs typeface="Arial Narrow" panose="020B0604020202020204" pitchFamily="34" charset="0"/>
              </a:rPr>
              <a:t>and the PAC, and making it illegal to be a member of these organizations. The State also banned leading political figures. </a:t>
            </a:r>
          </a:p>
          <a:p>
            <a:pPr>
              <a:lnSpc>
                <a:spcPts val="2100"/>
              </a:lnSpc>
              <a:spcAft>
                <a:spcPts val="400"/>
              </a:spcAft>
            </a:pPr>
            <a:r>
              <a:rPr lang="en-US" sz="1850" dirty="0">
                <a:solidFill>
                  <a:srgbClr val="272E65"/>
                </a:solidFill>
                <a:latin typeface="Arial Narrow" panose="020B0604020202020204" pitchFamily="34" charset="0"/>
                <a:cs typeface="Arial Narrow" panose="020B0604020202020204" pitchFamily="34" charset="0"/>
              </a:rPr>
              <a:t>The government declared a state of emergency and by early May 18,000 people </a:t>
            </a:r>
            <a:br>
              <a:rPr lang="en-US" sz="1850" dirty="0">
                <a:solidFill>
                  <a:srgbClr val="272E65"/>
                </a:solidFill>
                <a:latin typeface="Arial Narrow" panose="020B0604020202020204" pitchFamily="34" charset="0"/>
                <a:cs typeface="Arial Narrow" panose="020B0604020202020204" pitchFamily="34" charset="0"/>
              </a:rPr>
            </a:br>
            <a:r>
              <a:rPr lang="en-US" sz="1850" dirty="0">
                <a:solidFill>
                  <a:srgbClr val="272E65"/>
                </a:solidFill>
                <a:latin typeface="Arial Narrow" panose="020B0604020202020204" pitchFamily="34" charset="0"/>
                <a:cs typeface="Arial Narrow" panose="020B0604020202020204" pitchFamily="34" charset="0"/>
              </a:rPr>
              <a:t>were detained under  in 83 magisterial districts.</a:t>
            </a:r>
          </a:p>
          <a:p>
            <a:pPr marR="0" lvl="0" algn="l" rtl="0">
              <a:lnSpc>
                <a:spcPts val="2100"/>
              </a:lnSpc>
              <a:spcBef>
                <a:spcPts val="0"/>
              </a:spcBef>
              <a:spcAft>
                <a:spcPts val="400"/>
              </a:spcAft>
              <a:buClr>
                <a:srgbClr val="4D9770"/>
              </a:buClr>
              <a:buSzPct val="120000"/>
            </a:pPr>
            <a:r>
              <a:rPr lang="en-US" sz="1850" dirty="0">
                <a:solidFill>
                  <a:srgbClr val="272E65"/>
                </a:solidFill>
                <a:latin typeface="Arial Narrow" panose="020B0604020202020204" pitchFamily="34" charset="0"/>
                <a:cs typeface="Arial Narrow" panose="020B0604020202020204" pitchFamily="34" charset="0"/>
              </a:rPr>
              <a:t>Groups such as the ANC, PAC, South African Communist Party (SACP) and the South African Congress of Trade Unions (SACTU) sent members </a:t>
            </a:r>
            <a:r>
              <a:rPr lang="en-GB" sz="1850" dirty="0">
                <a:solidFill>
                  <a:srgbClr val="272E65"/>
                </a:solidFill>
                <a:latin typeface="Arial Narrow" panose="020B0604020202020204" pitchFamily="34" charset="0"/>
                <a:ea typeface="Arial"/>
                <a:cs typeface="Arial Narrow" panose="020B0604020202020204" pitchFamily="34" charset="0"/>
                <a:sym typeface="Arial"/>
              </a:rPr>
              <a:t>abroad to mobilise international support against the Apartheid regime. Many other members went underground. </a:t>
            </a:r>
          </a:p>
          <a:p>
            <a:pPr marR="0" lvl="0" algn="l" rtl="0">
              <a:lnSpc>
                <a:spcPts val="2100"/>
              </a:lnSpc>
              <a:spcBef>
                <a:spcPts val="0"/>
              </a:spcBef>
              <a:spcAft>
                <a:spcPts val="400"/>
              </a:spcAft>
              <a:buClr>
                <a:srgbClr val="4D9770"/>
              </a:buClr>
              <a:buSzPct val="120000"/>
            </a:pPr>
            <a:r>
              <a:rPr lang="en-GB" sz="1850" dirty="0">
                <a:solidFill>
                  <a:srgbClr val="272E65"/>
                </a:solidFill>
                <a:latin typeface="Arial Narrow" panose="020B0604020202020204" pitchFamily="34" charset="0"/>
                <a:ea typeface="Arial"/>
                <a:cs typeface="Arial Narrow" panose="020B0604020202020204" pitchFamily="34" charset="0"/>
                <a:sym typeface="Arial"/>
              </a:rPr>
              <a:t>Oppression continued and took many forms. As a result of this, exile was a continuing process and people left for different reasons and as a result of different events (e.g. the Soweto uprising).</a:t>
            </a:r>
          </a:p>
          <a:p>
            <a:pPr marR="0" lvl="0" algn="l" rtl="0">
              <a:lnSpc>
                <a:spcPts val="2100"/>
              </a:lnSpc>
              <a:spcBef>
                <a:spcPts val="0"/>
              </a:spcBef>
              <a:spcAft>
                <a:spcPts val="400"/>
              </a:spcAft>
              <a:buClr>
                <a:srgbClr val="4D9770"/>
              </a:buClr>
              <a:buSzPct val="120000"/>
            </a:pPr>
            <a:r>
              <a:rPr lang="en-GB" sz="1850" dirty="0">
                <a:solidFill>
                  <a:srgbClr val="272E65"/>
                </a:solidFill>
                <a:latin typeface="Arial Narrow" panose="020B0604020202020204" pitchFamily="34" charset="0"/>
                <a:ea typeface="Arial"/>
                <a:cs typeface="Arial Narrow" panose="020B0604020202020204" pitchFamily="34" charset="0"/>
                <a:sym typeface="Arial"/>
              </a:rPr>
              <a:t>Leaders abroad established the infrastructure and support bases for military training of </a:t>
            </a:r>
            <a:br>
              <a:rPr lang="en-GB" sz="1850" dirty="0">
                <a:solidFill>
                  <a:srgbClr val="272E65"/>
                </a:solidFill>
                <a:latin typeface="Arial Narrow" panose="020B0604020202020204" pitchFamily="34" charset="0"/>
                <a:ea typeface="Arial"/>
                <a:cs typeface="Arial Narrow" panose="020B0604020202020204" pitchFamily="34" charset="0"/>
                <a:sym typeface="Arial"/>
              </a:rPr>
            </a:br>
            <a:r>
              <a:rPr lang="en-GB" sz="1850" dirty="0">
                <a:solidFill>
                  <a:srgbClr val="272E65"/>
                </a:solidFill>
                <a:latin typeface="Arial Narrow" panose="020B0604020202020204" pitchFamily="34" charset="0"/>
                <a:ea typeface="Arial"/>
                <a:cs typeface="Arial Narrow" panose="020B0604020202020204" pitchFamily="34" charset="0"/>
                <a:sym typeface="Arial"/>
              </a:rPr>
              <a:t>members who they hoped to send back to South Africa, but many spent years in exile. </a:t>
            </a:r>
          </a:p>
        </p:txBody>
      </p:sp>
      <p:pic>
        <p:nvPicPr>
          <p:cNvPr id="4" name="Picture 3">
            <a:hlinkClick r:id="rId3"/>
            <a:extLst>
              <a:ext uri="{FF2B5EF4-FFF2-40B4-BE49-F238E27FC236}">
                <a16:creationId xmlns:a16="http://schemas.microsoft.com/office/drawing/2014/main" id="{971C39FE-4172-3315-C507-8B2ADCD93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29" y="1069226"/>
            <a:ext cx="3457553" cy="4884580"/>
          </a:xfrm>
          <a:prstGeom prst="rect">
            <a:avLst/>
          </a:prstGeom>
          <a:ln w="38100">
            <a:solidFill>
              <a:srgbClr val="4D9770"/>
            </a:solidFill>
          </a:ln>
        </p:spPr>
      </p:pic>
    </p:spTree>
    <p:extLst>
      <p:ext uri="{BB962C8B-B14F-4D97-AF65-F5344CB8AC3E}">
        <p14:creationId xmlns:p14="http://schemas.microsoft.com/office/powerpoint/2010/main" val="307920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ahistory.org.za/sites/default/files/article_image/magubane500.jpg">
            <a:extLst>
              <a:ext uri="{FF2B5EF4-FFF2-40B4-BE49-F238E27FC236}">
                <a16:creationId xmlns:a16="http://schemas.microsoft.com/office/drawing/2014/main" id="{67C1467D-AF07-BD91-CC8D-A289A7CBD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 t="12788" r="607" b="2"/>
          <a:stretch/>
        </p:blipFill>
        <p:spPr bwMode="auto">
          <a:xfrm>
            <a:off x="10274" y="0"/>
            <a:ext cx="12181726"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rId3"/>
            <a:extLst>
              <a:ext uri="{FF2B5EF4-FFF2-40B4-BE49-F238E27FC236}">
                <a16:creationId xmlns:a16="http://schemas.microsoft.com/office/drawing/2014/main" id="{F0B4852E-BB11-69EA-6485-3ECCAEEDE5E4}"/>
              </a:ext>
            </a:extLst>
          </p:cNvPr>
          <p:cNvSpPr/>
          <p:nvPr/>
        </p:nvSpPr>
        <p:spPr>
          <a:xfrm>
            <a:off x="0" y="0"/>
            <a:ext cx="12192000" cy="6858000"/>
          </a:xfrm>
          <a:prstGeom prst="rect">
            <a:avLst/>
          </a:prstGeom>
          <a:solidFill>
            <a:srgbClr val="002060">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4" name="Title 1">
            <a:extLst>
              <a:ext uri="{FF2B5EF4-FFF2-40B4-BE49-F238E27FC236}">
                <a16:creationId xmlns:a16="http://schemas.microsoft.com/office/drawing/2014/main" id="{8683DDF2-ED35-9F37-2F15-8E5ABBE034C7}"/>
              </a:ext>
            </a:extLst>
          </p:cNvPr>
          <p:cNvSpPr txBox="1">
            <a:spLocks/>
          </p:cNvSpPr>
          <p:nvPr/>
        </p:nvSpPr>
        <p:spPr>
          <a:xfrm>
            <a:off x="419097" y="2964918"/>
            <a:ext cx="4426857" cy="6463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000" b="1" dirty="0">
                <a:solidFill>
                  <a:schemeClr val="bg1"/>
                </a:solidFill>
                <a:effectLst>
                  <a:outerShdw blurRad="50800" dist="38100" dir="2700000" algn="tl" rotWithShape="0">
                    <a:prstClr val="black">
                      <a:alpha val="40000"/>
                    </a:prstClr>
                  </a:outerShdw>
                </a:effectLst>
                <a:latin typeface="Arial Narrow"/>
                <a:cs typeface="Arial"/>
              </a:rPr>
              <a:t>Soweto Uprising</a:t>
            </a:r>
            <a:endParaRPr lang="en-GB" sz="4000" b="1" dirty="0">
              <a:solidFill>
                <a:schemeClr val="bg1"/>
              </a:solidFill>
              <a:effectLst>
                <a:outerShdw blurRad="50800" dist="38100" dir="2700000" algn="tl" rotWithShape="0">
                  <a:prstClr val="black">
                    <a:alpha val="40000"/>
                  </a:prstClr>
                </a:outerShdw>
              </a:effectLst>
              <a:latin typeface="Arial Narrow"/>
              <a:cs typeface="Calibri Light"/>
            </a:endParaRPr>
          </a:p>
        </p:txBody>
      </p:sp>
      <p:sp>
        <p:nvSpPr>
          <p:cNvPr id="24" name="TextBox 23">
            <a:extLst>
              <a:ext uri="{FF2B5EF4-FFF2-40B4-BE49-F238E27FC236}">
                <a16:creationId xmlns:a16="http://schemas.microsoft.com/office/drawing/2014/main" id="{D8099CF7-8F94-A9D3-ACAF-33DD6A259F8C}"/>
              </a:ext>
            </a:extLst>
          </p:cNvPr>
          <p:cNvSpPr txBox="1"/>
          <p:nvPr/>
        </p:nvSpPr>
        <p:spPr>
          <a:xfrm>
            <a:off x="6003466" y="5782382"/>
            <a:ext cx="5532041"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chemeClr val="bg1"/>
                </a:solidFill>
                <a:latin typeface="Arial Narrow" panose="020B0604020202020204" pitchFamily="34" charset="0"/>
                <a:ea typeface="Arial"/>
                <a:cs typeface="Arial Narrow" panose="020B0604020202020204" pitchFamily="34" charset="0"/>
                <a:sym typeface="Arial"/>
              </a:rPr>
              <a:t>Image link:</a:t>
            </a:r>
          </a:p>
          <a:p>
            <a:pPr marL="0" marR="0" lvl="0" indent="0" algn="l" rtl="0">
              <a:spcBef>
                <a:spcPts val="0"/>
              </a:spcBef>
              <a:spcAft>
                <a:spcPts val="0"/>
              </a:spcAft>
              <a:buNone/>
            </a:pPr>
            <a:r>
              <a:rPr lang="en-GB" sz="1400" i="1" dirty="0">
                <a:solidFill>
                  <a:srgbClr val="00B05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June 16 Soweto Youth Uprising timeline: 1976-1986 | South African History Online (sahistory.org.za)</a:t>
            </a:r>
            <a:endParaRPr lang="en-GB" sz="1400" i="1" dirty="0">
              <a:solidFill>
                <a:srgbClr val="00B050"/>
              </a:solidFill>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6AB1F5F6-01FD-F37C-0699-2FD04CFE274F}"/>
              </a:ext>
            </a:extLst>
          </p:cNvPr>
          <p:cNvSpPr txBox="1"/>
          <p:nvPr/>
        </p:nvSpPr>
        <p:spPr>
          <a:xfrm>
            <a:off x="419097" y="3756573"/>
            <a:ext cx="5372104" cy="2864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2200" dirty="0">
                <a:solidFill>
                  <a:schemeClr val="lt1"/>
                </a:solidFill>
                <a:effectLst>
                  <a:outerShdw blurRad="50800" dist="38100" dir="2700000" algn="tl" rotWithShape="0">
                    <a:prstClr val="black">
                      <a:alpha val="89581"/>
                    </a:prstClr>
                  </a:outerShdw>
                </a:effectLst>
                <a:latin typeface="Arial Narrow" panose="020B0604020202020204" pitchFamily="34" charset="0"/>
                <a:ea typeface="Arial"/>
                <a:cs typeface="Arial Narrow" panose="020B0604020202020204" pitchFamily="34" charset="0"/>
                <a:sym typeface="Arial"/>
              </a:rPr>
              <a:t>Police forces tried to turn the students back using tear gas and warning shots, they then began firing into the crowd. Many students ran for cover whilst others retaliated by throwing stones at the police. </a:t>
            </a:r>
          </a:p>
          <a:p>
            <a:pPr marL="0" marR="0" lvl="0" indent="0" algn="l" rtl="0">
              <a:spcBef>
                <a:spcPts val="0"/>
              </a:spcBef>
              <a:spcAft>
                <a:spcPts val="500"/>
              </a:spcAft>
              <a:buNone/>
            </a:pPr>
            <a:r>
              <a:rPr lang="en-GB" sz="2200" dirty="0">
                <a:solidFill>
                  <a:schemeClr val="lt1"/>
                </a:solidFill>
                <a:effectLst>
                  <a:outerShdw blurRad="50800" dist="38100" dir="2700000" algn="tl" rotWithShape="0">
                    <a:prstClr val="black">
                      <a:alpha val="89581"/>
                    </a:prstClr>
                  </a:outerShdw>
                </a:effectLst>
                <a:latin typeface="Arial Narrow" panose="020B0604020202020204" pitchFamily="34" charset="0"/>
                <a:ea typeface="Arial"/>
                <a:cs typeface="Arial Narrow" panose="020B0604020202020204" pitchFamily="34" charset="0"/>
                <a:sym typeface="Arial"/>
              </a:rPr>
              <a:t>Two students died from gunfire and hundreds more were injured. The shootings in Soweto sparked a massive uprising that soon spread to more than 100 urban and rural areas throughout South Africa.</a:t>
            </a:r>
          </a:p>
        </p:txBody>
      </p:sp>
      <p:sp>
        <p:nvSpPr>
          <p:cNvPr id="6" name="TextBox 5">
            <a:extLst>
              <a:ext uri="{FF2B5EF4-FFF2-40B4-BE49-F238E27FC236}">
                <a16:creationId xmlns:a16="http://schemas.microsoft.com/office/drawing/2014/main" id="{A53A9B65-954C-C222-D2B2-68B3ECCA5E48}"/>
              </a:ext>
            </a:extLst>
          </p:cNvPr>
          <p:cNvSpPr txBox="1"/>
          <p:nvPr/>
        </p:nvSpPr>
        <p:spPr>
          <a:xfrm>
            <a:off x="6003467" y="3756573"/>
            <a:ext cx="563336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2200" dirty="0">
                <a:solidFill>
                  <a:schemeClr val="lt1"/>
                </a:solidFill>
                <a:effectLst>
                  <a:outerShdw blurRad="50800" dist="38100" dir="2700000" algn="tl" rotWithShape="0">
                    <a:prstClr val="black">
                      <a:alpha val="89581"/>
                    </a:prstClr>
                  </a:outerShdw>
                </a:effectLst>
                <a:latin typeface="Arial Narrow" panose="020B0604020202020204" pitchFamily="34" charset="0"/>
                <a:ea typeface="Arial"/>
                <a:cs typeface="Arial Narrow" panose="020B0604020202020204" pitchFamily="34" charset="0"/>
                <a:sym typeface="Arial"/>
              </a:rPr>
              <a:t>By late 1977, the uprising had been quelled by the state. Over 1,000 people were dead. Large numbers of student activists were detained, imprisoned or driven into exile.  </a:t>
            </a:r>
          </a:p>
        </p:txBody>
      </p:sp>
      <p:pic>
        <p:nvPicPr>
          <p:cNvPr id="3" name="Picture 2">
            <a:extLst>
              <a:ext uri="{FF2B5EF4-FFF2-40B4-BE49-F238E27FC236}">
                <a16:creationId xmlns:a16="http://schemas.microsoft.com/office/drawing/2014/main" id="{3D18A03F-8FDD-1E7A-0E0E-3E8E51ACA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00" y="256712"/>
            <a:ext cx="7772400" cy="661204"/>
          </a:xfrm>
          <a:prstGeom prst="rect">
            <a:avLst/>
          </a:prstGeom>
        </p:spPr>
      </p:pic>
    </p:spTree>
    <p:extLst>
      <p:ext uri="{BB962C8B-B14F-4D97-AF65-F5344CB8AC3E}">
        <p14:creationId xmlns:p14="http://schemas.microsoft.com/office/powerpoint/2010/main" val="92179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1208769"/>
            <a:ext cx="12202482" cy="5650437"/>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17" name="Rectangle 16">
            <a:extLst>
              <a:ext uri="{FF2B5EF4-FFF2-40B4-BE49-F238E27FC236}">
                <a16:creationId xmlns:a16="http://schemas.microsoft.com/office/drawing/2014/main" id="{F0B4852E-BB11-69EA-6485-3ECCAEEDE5E4}"/>
              </a:ext>
            </a:extLst>
          </p:cNvPr>
          <p:cNvSpPr/>
          <p:nvPr/>
        </p:nvSpPr>
        <p:spPr>
          <a:xfrm>
            <a:off x="8055535" y="-137130"/>
            <a:ext cx="414694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9" name="Title 1">
            <a:extLst>
              <a:ext uri="{FF2B5EF4-FFF2-40B4-BE49-F238E27FC236}">
                <a16:creationId xmlns:a16="http://schemas.microsoft.com/office/drawing/2014/main" id="{187FA841-FD3B-B111-519F-A523D6081EFD}"/>
              </a:ext>
            </a:extLst>
          </p:cNvPr>
          <p:cNvSpPr txBox="1">
            <a:spLocks/>
          </p:cNvSpPr>
          <p:nvPr/>
        </p:nvSpPr>
        <p:spPr>
          <a:xfrm>
            <a:off x="8400144" y="1208769"/>
            <a:ext cx="1828378" cy="6463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000" b="1" dirty="0">
                <a:solidFill>
                  <a:schemeClr val="bg1"/>
                </a:solidFill>
                <a:latin typeface="Arial Narrow"/>
                <a:cs typeface="Arial"/>
              </a:rPr>
              <a:t>Exile</a:t>
            </a:r>
            <a:endParaRPr lang="en-GB" sz="4000" b="1" dirty="0">
              <a:solidFill>
                <a:schemeClr val="bg1"/>
              </a:solidFill>
              <a:latin typeface="Arial Narrow"/>
              <a:cs typeface="Calibri Light"/>
            </a:endParaRPr>
          </a:p>
        </p:txBody>
      </p:sp>
      <p:pic>
        <p:nvPicPr>
          <p:cNvPr id="3" name="Picture 2">
            <a:extLst>
              <a:ext uri="{FF2B5EF4-FFF2-40B4-BE49-F238E27FC236}">
                <a16:creationId xmlns:a16="http://schemas.microsoft.com/office/drawing/2014/main" id="{3492B91E-8AB4-C7F5-41F9-8EB400B91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00" y="255600"/>
            <a:ext cx="7772400" cy="661205"/>
          </a:xfrm>
          <a:prstGeom prst="rect">
            <a:avLst/>
          </a:prstGeom>
        </p:spPr>
      </p:pic>
      <p:sp>
        <p:nvSpPr>
          <p:cNvPr id="6" name="TextBox 5">
            <a:extLst>
              <a:ext uri="{FF2B5EF4-FFF2-40B4-BE49-F238E27FC236}">
                <a16:creationId xmlns:a16="http://schemas.microsoft.com/office/drawing/2014/main" id="{CAB8919D-86CA-47F9-9670-726BB9B48ED0}"/>
              </a:ext>
            </a:extLst>
          </p:cNvPr>
          <p:cNvSpPr txBox="1"/>
          <p:nvPr/>
        </p:nvSpPr>
        <p:spPr>
          <a:xfrm>
            <a:off x="8400145" y="1855100"/>
            <a:ext cx="3642274" cy="44114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000" marR="0" lvl="0" indent="-180000" algn="l" rtl="0">
              <a:spcBef>
                <a:spcPts val="0"/>
              </a:spcBef>
              <a:spcAft>
                <a:spcPts val="500"/>
              </a:spcAft>
              <a:buClr>
                <a:srgbClr val="4D9770"/>
              </a:buClr>
              <a:buSzPct val="120000"/>
              <a:buFont typeface="Arial" panose="020B0604020202020204" pitchFamily="34" charset="0"/>
              <a:buChar char="•"/>
            </a:pPr>
            <a:r>
              <a:rPr lang="en-GB" sz="2200" dirty="0">
                <a:solidFill>
                  <a:schemeClr val="bg1"/>
                </a:solidFill>
                <a:latin typeface="Arial Narrow" panose="020B0604020202020204" pitchFamily="34" charset="0"/>
                <a:ea typeface="Arial"/>
                <a:cs typeface="Arial Narrow" panose="020B0604020202020204" pitchFamily="34" charset="0"/>
                <a:sym typeface="Arial"/>
              </a:rPr>
              <a:t>Estimated 60,000 exiles – </a:t>
            </a:r>
            <a:br>
              <a:rPr lang="en-GB" sz="2200" dirty="0">
                <a:solidFill>
                  <a:schemeClr val="bg1"/>
                </a:solidFill>
                <a:latin typeface="Arial Narrow" panose="020B0604020202020204" pitchFamily="34" charset="0"/>
                <a:ea typeface="Arial"/>
                <a:cs typeface="Arial Narrow" panose="020B0604020202020204" pitchFamily="34" charset="0"/>
                <a:sym typeface="Arial"/>
              </a:rPr>
            </a:br>
            <a:r>
              <a:rPr lang="en-GB" sz="2200" dirty="0">
                <a:solidFill>
                  <a:schemeClr val="bg1"/>
                </a:solidFill>
                <a:latin typeface="Arial Narrow" panose="020B0604020202020204" pitchFamily="34" charset="0"/>
                <a:ea typeface="Arial"/>
                <a:cs typeface="Arial Narrow" panose="020B0604020202020204" pitchFamily="34" charset="0"/>
                <a:sym typeface="Arial"/>
              </a:rPr>
              <a:t>exact number not known </a:t>
            </a:r>
          </a:p>
          <a:p>
            <a:pPr marL="180000" marR="0" lvl="0" indent="-180000" algn="l" rtl="0">
              <a:spcBef>
                <a:spcPts val="0"/>
              </a:spcBef>
              <a:spcAft>
                <a:spcPts val="500"/>
              </a:spcAft>
              <a:buClr>
                <a:srgbClr val="4D9770"/>
              </a:buClr>
              <a:buSzPct val="120000"/>
              <a:buFont typeface="Arial" panose="020B0604020202020204" pitchFamily="34" charset="0"/>
              <a:buChar char="•"/>
            </a:pPr>
            <a:r>
              <a:rPr lang="en-GB" sz="2200" dirty="0">
                <a:solidFill>
                  <a:schemeClr val="bg1"/>
                </a:solidFill>
                <a:latin typeface="Arial Narrow" panose="020B0604020202020204" pitchFamily="34" charset="0"/>
                <a:ea typeface="Arial"/>
                <a:cs typeface="Arial Narrow" panose="020B0604020202020204" pitchFamily="34" charset="0"/>
                <a:sym typeface="Arial"/>
              </a:rPr>
              <a:t>Scattered throughout the world </a:t>
            </a:r>
          </a:p>
          <a:p>
            <a:pPr marL="180000" marR="0" lvl="0" indent="-180000" algn="l" rtl="0">
              <a:spcBef>
                <a:spcPts val="0"/>
              </a:spcBef>
              <a:spcAft>
                <a:spcPts val="500"/>
              </a:spcAft>
              <a:buClr>
                <a:srgbClr val="4D9770"/>
              </a:buClr>
              <a:buSzPct val="120000"/>
              <a:buFont typeface="Arial" panose="020B0604020202020204" pitchFamily="34" charset="0"/>
              <a:buChar char="•"/>
            </a:pPr>
            <a:r>
              <a:rPr lang="en-GB" sz="2200" dirty="0">
                <a:solidFill>
                  <a:schemeClr val="bg1"/>
                </a:solidFill>
                <a:latin typeface="Arial Narrow" panose="020B0604020202020204" pitchFamily="34" charset="0"/>
                <a:ea typeface="Arial"/>
                <a:cs typeface="Arial Narrow" panose="020B0604020202020204" pitchFamily="34" charset="0"/>
                <a:sym typeface="Arial"/>
              </a:rPr>
              <a:t>Left by different routes – crossing borders, without passports and papers, </a:t>
            </a:r>
            <a:br>
              <a:rPr lang="en-GB" sz="2200" dirty="0">
                <a:solidFill>
                  <a:schemeClr val="bg1"/>
                </a:solidFill>
                <a:latin typeface="Arial Narrow" panose="020B0604020202020204" pitchFamily="34" charset="0"/>
                <a:ea typeface="Arial"/>
                <a:cs typeface="Arial Narrow" panose="020B0604020202020204" pitchFamily="34" charset="0"/>
                <a:sym typeface="Arial"/>
              </a:rPr>
            </a:br>
            <a:r>
              <a:rPr lang="en-GB" sz="2200" dirty="0">
                <a:solidFill>
                  <a:schemeClr val="bg1"/>
                </a:solidFill>
                <a:latin typeface="Arial Narrow" panose="020B0604020202020204" pitchFamily="34" charset="0"/>
                <a:ea typeface="Arial"/>
                <a:cs typeface="Arial Narrow" panose="020B0604020202020204" pitchFamily="34" charset="0"/>
                <a:sym typeface="Arial"/>
              </a:rPr>
              <a:t>exit permits  </a:t>
            </a:r>
          </a:p>
          <a:p>
            <a:pPr marL="180000" marR="0" lvl="0" indent="-180000" algn="l" rtl="0">
              <a:spcBef>
                <a:spcPts val="0"/>
              </a:spcBef>
              <a:spcAft>
                <a:spcPts val="500"/>
              </a:spcAft>
              <a:buClr>
                <a:srgbClr val="4D9770"/>
              </a:buClr>
              <a:buSzPct val="120000"/>
              <a:buFont typeface="Arial" panose="020B0604020202020204" pitchFamily="34" charset="0"/>
              <a:buChar char="•"/>
            </a:pPr>
            <a:r>
              <a:rPr lang="en-GB" sz="2200" dirty="0">
                <a:solidFill>
                  <a:schemeClr val="bg1"/>
                </a:solidFill>
                <a:latin typeface="Arial Narrow" panose="020B0604020202020204" pitchFamily="34" charset="0"/>
                <a:ea typeface="Arial"/>
                <a:cs typeface="Arial Narrow" panose="020B0604020202020204" pitchFamily="34" charset="0"/>
                <a:sym typeface="Arial"/>
              </a:rPr>
              <a:t>Organisations like the </a:t>
            </a:r>
            <a:br>
              <a:rPr lang="en-GB" sz="2200" dirty="0">
                <a:solidFill>
                  <a:schemeClr val="bg1"/>
                </a:solidFill>
                <a:latin typeface="Arial Narrow" panose="020B0604020202020204" pitchFamily="34" charset="0"/>
                <a:ea typeface="Arial"/>
                <a:cs typeface="Arial Narrow" panose="020B0604020202020204" pitchFamily="34" charset="0"/>
                <a:sym typeface="Arial"/>
              </a:rPr>
            </a:br>
            <a:r>
              <a:rPr lang="en-GB" sz="2200" dirty="0">
                <a:solidFill>
                  <a:schemeClr val="bg1"/>
                </a:solidFill>
                <a:latin typeface="Arial Narrow" panose="020B0604020202020204" pitchFamily="34" charset="0"/>
                <a:ea typeface="Arial"/>
                <a:cs typeface="Arial Narrow" panose="020B0604020202020204" pitchFamily="34" charset="0"/>
                <a:sym typeface="Arial"/>
              </a:rPr>
              <a:t>ANC became surrogate home/family/community </a:t>
            </a:r>
            <a:br>
              <a:rPr lang="en-GB" sz="2200" dirty="0">
                <a:solidFill>
                  <a:schemeClr val="bg1"/>
                </a:solidFill>
                <a:latin typeface="Arial Narrow" panose="020B0604020202020204" pitchFamily="34" charset="0"/>
                <a:ea typeface="Arial"/>
                <a:cs typeface="Arial Narrow" panose="020B0604020202020204" pitchFamily="34" charset="0"/>
                <a:sym typeface="Arial"/>
              </a:rPr>
            </a:br>
            <a:r>
              <a:rPr lang="en-GB" sz="2200" dirty="0">
                <a:solidFill>
                  <a:schemeClr val="bg1"/>
                </a:solidFill>
                <a:latin typeface="Arial Narrow" panose="020B0604020202020204" pitchFamily="34" charset="0"/>
                <a:ea typeface="Arial"/>
                <a:cs typeface="Arial Narrow" panose="020B0604020202020204" pitchFamily="34" charset="0"/>
                <a:sym typeface="Arial"/>
              </a:rPr>
              <a:t>for some.</a:t>
            </a:r>
          </a:p>
          <a:p>
            <a:pPr marL="180000" marR="0" lvl="0" indent="-180000" algn="l" rtl="0">
              <a:spcBef>
                <a:spcPts val="0"/>
              </a:spcBef>
              <a:spcAft>
                <a:spcPts val="500"/>
              </a:spcAft>
              <a:buClr>
                <a:srgbClr val="4D9770"/>
              </a:buClr>
              <a:buSzPct val="120000"/>
              <a:buFont typeface="Arial" panose="020B0604020202020204" pitchFamily="34" charset="0"/>
              <a:buChar char="•"/>
            </a:pPr>
            <a:endParaRPr lang="en-GB" sz="2200" dirty="0">
              <a:solidFill>
                <a:schemeClr val="bg1"/>
              </a:solidFill>
              <a:latin typeface="Arial Narrow" panose="020B0604020202020204" pitchFamily="34" charset="0"/>
              <a:ea typeface="Arial"/>
              <a:cs typeface="Arial Narrow" panose="020B0604020202020204" pitchFamily="34" charset="0"/>
              <a:sym typeface="Arial"/>
            </a:endParaRPr>
          </a:p>
        </p:txBody>
      </p:sp>
      <p:pic>
        <p:nvPicPr>
          <p:cNvPr id="45" name="Picture 4" descr="See the source image">
            <a:extLst>
              <a:ext uri="{FF2B5EF4-FFF2-40B4-BE49-F238E27FC236}">
                <a16:creationId xmlns:a16="http://schemas.microsoft.com/office/drawing/2014/main" id="{95A3508B-6B5E-952A-4AB7-6B1CC50824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009" t="6303" r="6874" b="23635"/>
          <a:stretch/>
        </p:blipFill>
        <p:spPr bwMode="auto">
          <a:xfrm>
            <a:off x="149581" y="1411570"/>
            <a:ext cx="7751664" cy="5233362"/>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cxnSp>
        <p:nvCxnSpPr>
          <p:cNvPr id="46" name="Curved Connector 45">
            <a:extLst>
              <a:ext uri="{FF2B5EF4-FFF2-40B4-BE49-F238E27FC236}">
                <a16:creationId xmlns:a16="http://schemas.microsoft.com/office/drawing/2014/main" id="{6C47F6E9-A6D3-767E-DE69-A976281D5F3F}"/>
              </a:ext>
            </a:extLst>
          </p:cNvPr>
          <p:cNvCxnSpPr/>
          <p:nvPr/>
        </p:nvCxnSpPr>
        <p:spPr>
          <a:xfrm rot="5400000" flipH="1" flipV="1">
            <a:off x="4346935" y="5201632"/>
            <a:ext cx="462478" cy="376894"/>
          </a:xfrm>
          <a:prstGeom prst="curvedConnector3">
            <a:avLst>
              <a:gd name="adj1" fmla="val 50000"/>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47" name="Curved Connector 46">
            <a:extLst>
              <a:ext uri="{FF2B5EF4-FFF2-40B4-BE49-F238E27FC236}">
                <a16:creationId xmlns:a16="http://schemas.microsoft.com/office/drawing/2014/main" id="{DFCB5C39-8A8E-ADEB-F186-503D4C96B1E4}"/>
              </a:ext>
            </a:extLst>
          </p:cNvPr>
          <p:cNvCxnSpPr>
            <a:cxnSpLocks/>
          </p:cNvCxnSpPr>
          <p:nvPr/>
        </p:nvCxnSpPr>
        <p:spPr>
          <a:xfrm rot="16200000" flipV="1">
            <a:off x="3104580" y="4490921"/>
            <a:ext cx="2024950" cy="465772"/>
          </a:xfrm>
          <a:prstGeom prst="curvedConnector3">
            <a:avLst>
              <a:gd name="adj1" fmla="val 46488"/>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48" name="Curved Connector 47">
            <a:extLst>
              <a:ext uri="{FF2B5EF4-FFF2-40B4-BE49-F238E27FC236}">
                <a16:creationId xmlns:a16="http://schemas.microsoft.com/office/drawing/2014/main" id="{1924FA5D-76E6-A1B1-CADF-2A2AED26136C}"/>
              </a:ext>
            </a:extLst>
          </p:cNvPr>
          <p:cNvCxnSpPr/>
          <p:nvPr/>
        </p:nvCxnSpPr>
        <p:spPr>
          <a:xfrm rot="16200000" flipV="1">
            <a:off x="3243296" y="4578311"/>
            <a:ext cx="1876513" cy="371417"/>
          </a:xfrm>
          <a:prstGeom prst="curvedConnector3">
            <a:avLst>
              <a:gd name="adj1" fmla="val 96225"/>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49" name="Curved Connector 48">
            <a:extLst>
              <a:ext uri="{FF2B5EF4-FFF2-40B4-BE49-F238E27FC236}">
                <a16:creationId xmlns:a16="http://schemas.microsoft.com/office/drawing/2014/main" id="{D71DA477-2312-E485-D5D5-70993CEA094D}"/>
              </a:ext>
            </a:extLst>
          </p:cNvPr>
          <p:cNvCxnSpPr/>
          <p:nvPr/>
        </p:nvCxnSpPr>
        <p:spPr>
          <a:xfrm rot="16200000" flipV="1">
            <a:off x="3193425" y="4356723"/>
            <a:ext cx="2219142" cy="359202"/>
          </a:xfrm>
          <a:prstGeom prst="curvedConnector3">
            <a:avLst>
              <a:gd name="adj1" fmla="val 33583"/>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0" name="Curved Connector 49">
            <a:extLst>
              <a:ext uri="{FF2B5EF4-FFF2-40B4-BE49-F238E27FC236}">
                <a16:creationId xmlns:a16="http://schemas.microsoft.com/office/drawing/2014/main" id="{499FCF38-73C9-801C-D759-ABD38C06F84D}"/>
              </a:ext>
            </a:extLst>
          </p:cNvPr>
          <p:cNvCxnSpPr/>
          <p:nvPr/>
        </p:nvCxnSpPr>
        <p:spPr>
          <a:xfrm rot="10800000">
            <a:off x="1738689" y="3235920"/>
            <a:ext cx="2569925" cy="2466356"/>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1" name="Curved Connector 50">
            <a:extLst>
              <a:ext uri="{FF2B5EF4-FFF2-40B4-BE49-F238E27FC236}">
                <a16:creationId xmlns:a16="http://schemas.microsoft.com/office/drawing/2014/main" id="{CD8148F9-CF34-F169-AA4C-4A23B50ED09F}"/>
              </a:ext>
            </a:extLst>
          </p:cNvPr>
          <p:cNvCxnSpPr/>
          <p:nvPr/>
        </p:nvCxnSpPr>
        <p:spPr>
          <a:xfrm rot="10800000">
            <a:off x="1839519" y="3955877"/>
            <a:ext cx="2463477" cy="1690019"/>
          </a:xfrm>
          <a:prstGeom prst="curvedConnector3">
            <a:avLst>
              <a:gd name="adj1" fmla="val 32395"/>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2" name="Curved Connector 51">
            <a:extLst>
              <a:ext uri="{FF2B5EF4-FFF2-40B4-BE49-F238E27FC236}">
                <a16:creationId xmlns:a16="http://schemas.microsoft.com/office/drawing/2014/main" id="{75967639-9C6C-EC7A-0F6F-6FD1992EB49E}"/>
              </a:ext>
            </a:extLst>
          </p:cNvPr>
          <p:cNvCxnSpPr/>
          <p:nvPr/>
        </p:nvCxnSpPr>
        <p:spPr>
          <a:xfrm rot="16200000" flipV="1">
            <a:off x="3480721" y="4586851"/>
            <a:ext cx="1820136" cy="297960"/>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3" name="Curved Connector 52">
            <a:extLst>
              <a:ext uri="{FF2B5EF4-FFF2-40B4-BE49-F238E27FC236}">
                <a16:creationId xmlns:a16="http://schemas.microsoft.com/office/drawing/2014/main" id="{796F1DB8-132A-A9A2-A203-A64028509FC2}"/>
              </a:ext>
            </a:extLst>
          </p:cNvPr>
          <p:cNvCxnSpPr/>
          <p:nvPr/>
        </p:nvCxnSpPr>
        <p:spPr>
          <a:xfrm rot="16200000" flipV="1">
            <a:off x="4236722" y="5447270"/>
            <a:ext cx="401904" cy="34769"/>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4" name="Curved Connector 53">
            <a:extLst>
              <a:ext uri="{FF2B5EF4-FFF2-40B4-BE49-F238E27FC236}">
                <a16:creationId xmlns:a16="http://schemas.microsoft.com/office/drawing/2014/main" id="{EE793461-A85B-0F9F-F2E2-45C104623E81}"/>
              </a:ext>
            </a:extLst>
          </p:cNvPr>
          <p:cNvCxnSpPr/>
          <p:nvPr/>
        </p:nvCxnSpPr>
        <p:spPr>
          <a:xfrm rot="16200000" flipV="1">
            <a:off x="4105354" y="5341256"/>
            <a:ext cx="466963" cy="142318"/>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5" name="Curved Connector 54">
            <a:extLst>
              <a:ext uri="{FF2B5EF4-FFF2-40B4-BE49-F238E27FC236}">
                <a16:creationId xmlns:a16="http://schemas.microsoft.com/office/drawing/2014/main" id="{75072C72-09A9-30E6-FAB2-56C426461D3E}"/>
              </a:ext>
            </a:extLst>
          </p:cNvPr>
          <p:cNvCxnSpPr/>
          <p:nvPr/>
        </p:nvCxnSpPr>
        <p:spPr>
          <a:xfrm flipV="1">
            <a:off x="4430548" y="5585371"/>
            <a:ext cx="2436756" cy="116907"/>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6" name="Curved Connector 55">
            <a:extLst>
              <a:ext uri="{FF2B5EF4-FFF2-40B4-BE49-F238E27FC236}">
                <a16:creationId xmlns:a16="http://schemas.microsoft.com/office/drawing/2014/main" id="{CE8ED539-C7E3-119A-F5CA-750B82390A49}"/>
              </a:ext>
            </a:extLst>
          </p:cNvPr>
          <p:cNvCxnSpPr/>
          <p:nvPr/>
        </p:nvCxnSpPr>
        <p:spPr>
          <a:xfrm>
            <a:off x="4349941" y="5736282"/>
            <a:ext cx="3282756" cy="494452"/>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7" name="Curved Connector 56">
            <a:extLst>
              <a:ext uri="{FF2B5EF4-FFF2-40B4-BE49-F238E27FC236}">
                <a16:creationId xmlns:a16="http://schemas.microsoft.com/office/drawing/2014/main" id="{FDCC6EE7-2A7C-C9EE-A6BC-10E66C812DC7}"/>
              </a:ext>
            </a:extLst>
          </p:cNvPr>
          <p:cNvCxnSpPr/>
          <p:nvPr/>
        </p:nvCxnSpPr>
        <p:spPr>
          <a:xfrm flipV="1">
            <a:off x="4365654" y="4594095"/>
            <a:ext cx="1338045" cy="1210107"/>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58" name="Curved Connector 57">
            <a:extLst>
              <a:ext uri="{FF2B5EF4-FFF2-40B4-BE49-F238E27FC236}">
                <a16:creationId xmlns:a16="http://schemas.microsoft.com/office/drawing/2014/main" id="{F215DC31-9F55-8BCD-E7A2-CF674E71CE90}"/>
              </a:ext>
            </a:extLst>
          </p:cNvPr>
          <p:cNvCxnSpPr/>
          <p:nvPr/>
        </p:nvCxnSpPr>
        <p:spPr>
          <a:xfrm rot="10800000">
            <a:off x="2590146" y="5178934"/>
            <a:ext cx="1760475" cy="579726"/>
          </a:xfrm>
          <a:prstGeom prst="curvedConnector3">
            <a:avLst>
              <a:gd name="adj1" fmla="val 50000"/>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466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B4852E-BB11-69EA-6485-3ECCAEEDE5E4}"/>
              </a:ext>
            </a:extLst>
          </p:cNvPr>
          <p:cNvSpPr/>
          <p:nvPr/>
        </p:nvSpPr>
        <p:spPr>
          <a:xfrm>
            <a:off x="-10495" y="-137130"/>
            <a:ext cx="12212977"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pic>
        <p:nvPicPr>
          <p:cNvPr id="3" name="Picture 2">
            <a:extLst>
              <a:ext uri="{FF2B5EF4-FFF2-40B4-BE49-F238E27FC236}">
                <a16:creationId xmlns:a16="http://schemas.microsoft.com/office/drawing/2014/main" id="{22D3B85B-5033-0221-AD9A-6C92C6679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00" y="256712"/>
            <a:ext cx="7772400" cy="661204"/>
          </a:xfrm>
          <a:prstGeom prst="rect">
            <a:avLst/>
          </a:prstGeom>
        </p:spPr>
      </p:pic>
      <p:sp>
        <p:nvSpPr>
          <p:cNvPr id="2" name="Title 1">
            <a:extLst>
              <a:ext uri="{FF2B5EF4-FFF2-40B4-BE49-F238E27FC236}">
                <a16:creationId xmlns:a16="http://schemas.microsoft.com/office/drawing/2014/main" id="{33BEF66A-C19E-686F-0368-CFC926063C58}"/>
              </a:ext>
            </a:extLst>
          </p:cNvPr>
          <p:cNvSpPr>
            <a:spLocks noGrp="1"/>
          </p:cNvSpPr>
          <p:nvPr>
            <p:ph type="title"/>
          </p:nvPr>
        </p:nvSpPr>
        <p:spPr>
          <a:xfrm>
            <a:off x="538843" y="1208769"/>
            <a:ext cx="2038141" cy="707846"/>
          </a:xfrm>
        </p:spPr>
        <p:txBody>
          <a:bodyPr anchor="t">
            <a:normAutofit/>
          </a:bodyPr>
          <a:lstStyle/>
          <a:p>
            <a:pPr>
              <a:spcBef>
                <a:spcPts val="0"/>
              </a:spcBef>
            </a:pPr>
            <a:r>
              <a:rPr lang="en-GB" sz="4000" b="1" dirty="0">
                <a:solidFill>
                  <a:schemeClr val="bg1"/>
                </a:solidFill>
                <a:latin typeface="Arial Narrow"/>
                <a:cs typeface="Arial"/>
              </a:rPr>
              <a:t>Activity</a:t>
            </a:r>
            <a:endParaRPr lang="en-GB" sz="4000" b="1" dirty="0">
              <a:solidFill>
                <a:schemeClr val="bg1"/>
              </a:solidFill>
              <a:latin typeface="Arial Narrow"/>
              <a:cs typeface="Calibri Light"/>
            </a:endParaRPr>
          </a:p>
        </p:txBody>
      </p:sp>
      <p:sp>
        <p:nvSpPr>
          <p:cNvPr id="4" name="TextBox 3">
            <a:extLst>
              <a:ext uri="{FF2B5EF4-FFF2-40B4-BE49-F238E27FC236}">
                <a16:creationId xmlns:a16="http://schemas.microsoft.com/office/drawing/2014/main" id="{850BC1BF-E56A-323A-F291-89C7C38942C2}"/>
              </a:ext>
            </a:extLst>
          </p:cNvPr>
          <p:cNvSpPr txBox="1"/>
          <p:nvPr/>
        </p:nvSpPr>
        <p:spPr>
          <a:xfrm>
            <a:off x="538842" y="1916615"/>
            <a:ext cx="331179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0"/>
              </a:spcAft>
              <a:buNone/>
            </a:pPr>
            <a:r>
              <a:rPr lang="en-GB" sz="2200" dirty="0">
                <a:solidFill>
                  <a:schemeClr val="lt1"/>
                </a:solidFill>
                <a:latin typeface="Arial Narrow" panose="020B0604020202020204" pitchFamily="34" charset="0"/>
                <a:ea typeface="Arial"/>
                <a:cs typeface="Arial Narrow" panose="020B0604020202020204" pitchFamily="34" charset="0"/>
                <a:sym typeface="Arial"/>
              </a:rPr>
              <a:t>In groups of up to 3 pick one individual each from the </a:t>
            </a:r>
            <a:r>
              <a:rPr lang="en-GB" sz="2200" u="sng" dirty="0">
                <a:solidFill>
                  <a:srgbClr val="00B050"/>
                </a:solidFill>
                <a:latin typeface="Arial Narrow" panose="020B0604020202020204" pitchFamily="34" charset="0"/>
                <a:ea typeface="Arial"/>
                <a:cs typeface="Arial Narrow" panose="020B0604020202020204" pitchFamily="34" charset="0"/>
                <a:sym typeface="Arial"/>
              </a:rPr>
              <a:t>Resource Files</a:t>
            </a:r>
            <a:r>
              <a:rPr lang="en-GB" sz="2200" dirty="0">
                <a:solidFill>
                  <a:schemeClr val="bg1"/>
                </a:solidFill>
                <a:latin typeface="Arial Narrow" panose="020B0604020202020204" pitchFamily="34" charset="0"/>
                <a:ea typeface="Arial"/>
                <a:cs typeface="Arial Narrow" panose="020B0604020202020204" pitchFamily="34" charset="0"/>
                <a:sym typeface="Arial"/>
              </a:rPr>
              <a:t>.</a:t>
            </a:r>
          </a:p>
          <a:p>
            <a:pPr marL="0" marR="0" lvl="0" indent="0" algn="l" rtl="0">
              <a:spcBef>
                <a:spcPts val="0"/>
              </a:spcBef>
              <a:spcAft>
                <a:spcPts val="0"/>
              </a:spcAft>
              <a:buNone/>
            </a:pPr>
            <a:endParaRPr lang="en-GB" sz="2200" dirty="0">
              <a:solidFill>
                <a:schemeClr val="lt1"/>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2200" dirty="0">
                <a:solidFill>
                  <a:schemeClr val="lt1"/>
                </a:solidFill>
                <a:latin typeface="Arial Narrow" panose="020B0604020202020204" pitchFamily="34" charset="0"/>
                <a:ea typeface="Arial"/>
                <a:cs typeface="Arial Narrow" panose="020B0604020202020204" pitchFamily="34" charset="0"/>
                <a:sym typeface="Arial"/>
              </a:rPr>
              <a:t>In your group, share and discuss the experiences and work of your chosen individual, then fill in a </a:t>
            </a:r>
            <a:r>
              <a:rPr lang="en-GB" sz="2200" u="sng" dirty="0">
                <a:solidFill>
                  <a:srgbClr val="00B050"/>
                </a:solidFill>
                <a:latin typeface="Arial Narrow" panose="020B0604020202020204" pitchFamily="34" charset="0"/>
                <a:ea typeface="Arial"/>
                <a:cs typeface="Arial Narrow" panose="020B0604020202020204" pitchFamily="34" charset="0"/>
                <a:sym typeface="Arial"/>
              </a:rPr>
              <a:t>Fact File</a:t>
            </a:r>
            <a:r>
              <a:rPr lang="en-GB" sz="2200" dirty="0">
                <a:solidFill>
                  <a:schemeClr val="lt1"/>
                </a:solidFill>
                <a:latin typeface="Arial Narrow" panose="020B0604020202020204" pitchFamily="34" charset="0"/>
                <a:ea typeface="Arial"/>
                <a:cs typeface="Arial Narrow" panose="020B0604020202020204" pitchFamily="34" charset="0"/>
                <a:sym typeface="Arial"/>
              </a:rPr>
              <a:t>. </a:t>
            </a:r>
          </a:p>
          <a:p>
            <a:pPr marL="0" marR="0" lvl="0" indent="0" algn="l" rtl="0">
              <a:spcBef>
                <a:spcPts val="0"/>
              </a:spcBef>
              <a:spcAft>
                <a:spcPts val="0"/>
              </a:spcAft>
              <a:buNone/>
            </a:pPr>
            <a:endParaRPr lang="en-GB" sz="2200" dirty="0">
              <a:solidFill>
                <a:schemeClr val="lt1"/>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2200" b="1" dirty="0">
                <a:solidFill>
                  <a:srgbClr val="00B050"/>
                </a:solidFill>
                <a:latin typeface="Arial Narrow" panose="020B0604020202020204" pitchFamily="34" charset="0"/>
                <a:ea typeface="Arial"/>
                <a:cs typeface="Arial Narrow" panose="020B0604020202020204" pitchFamily="34" charset="0"/>
                <a:sym typeface="Arial"/>
              </a:rPr>
              <a:t>Tip: </a:t>
            </a:r>
            <a:r>
              <a:rPr lang="en-GB" sz="2200" dirty="0">
                <a:solidFill>
                  <a:schemeClr val="lt1"/>
                </a:solidFill>
                <a:latin typeface="Arial Narrow" panose="020B0604020202020204" pitchFamily="34" charset="0"/>
                <a:ea typeface="Arial"/>
                <a:cs typeface="Arial Narrow" panose="020B0604020202020204" pitchFamily="34" charset="0"/>
                <a:sym typeface="Arial"/>
              </a:rPr>
              <a:t>Read through all the information before you start filling in your fact file sheet.</a:t>
            </a:r>
          </a:p>
        </p:txBody>
      </p:sp>
      <p:pic>
        <p:nvPicPr>
          <p:cNvPr id="7" name="Picture 6">
            <a:extLst>
              <a:ext uri="{FF2B5EF4-FFF2-40B4-BE49-F238E27FC236}">
                <a16:creationId xmlns:a16="http://schemas.microsoft.com/office/drawing/2014/main" id="{6617FEA4-39E8-853F-ED24-D3CFA6579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631" y="2814327"/>
            <a:ext cx="2838527" cy="2008232"/>
          </a:xfrm>
          <a:prstGeom prst="rect">
            <a:avLst/>
          </a:prstGeom>
          <a:ln w="38100">
            <a:solidFill>
              <a:srgbClr val="00B050"/>
            </a:solidFill>
          </a:ln>
        </p:spPr>
      </p:pic>
      <p:pic>
        <p:nvPicPr>
          <p:cNvPr id="9" name="Picture 8">
            <a:extLst>
              <a:ext uri="{FF2B5EF4-FFF2-40B4-BE49-F238E27FC236}">
                <a16:creationId xmlns:a16="http://schemas.microsoft.com/office/drawing/2014/main" id="{DE924398-6A5F-4EE9-F2A0-244EF2027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271" y="1155042"/>
            <a:ext cx="2838527" cy="2008232"/>
          </a:xfrm>
          <a:prstGeom prst="rect">
            <a:avLst/>
          </a:prstGeom>
          <a:ln w="38100">
            <a:solidFill>
              <a:srgbClr val="00B050"/>
            </a:solidFill>
          </a:ln>
        </p:spPr>
      </p:pic>
      <p:pic>
        <p:nvPicPr>
          <p:cNvPr id="11" name="Picture 10">
            <a:extLst>
              <a:ext uri="{FF2B5EF4-FFF2-40B4-BE49-F238E27FC236}">
                <a16:creationId xmlns:a16="http://schemas.microsoft.com/office/drawing/2014/main" id="{5B2B44EA-7460-3F0D-C99B-A84267CB4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9989" y="587314"/>
            <a:ext cx="2838527" cy="2008232"/>
          </a:xfrm>
          <a:prstGeom prst="rect">
            <a:avLst/>
          </a:prstGeom>
          <a:ln w="38100">
            <a:solidFill>
              <a:srgbClr val="00B050"/>
            </a:solidFill>
          </a:ln>
        </p:spPr>
      </p:pic>
      <p:pic>
        <p:nvPicPr>
          <p:cNvPr id="13" name="Picture 12">
            <a:extLst>
              <a:ext uri="{FF2B5EF4-FFF2-40B4-BE49-F238E27FC236}">
                <a16:creationId xmlns:a16="http://schemas.microsoft.com/office/drawing/2014/main" id="{F8357C18-0F5D-FB92-8E4C-25DDCE8B5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335111"/>
            <a:ext cx="4053840" cy="2867519"/>
          </a:xfrm>
          <a:prstGeom prst="rect">
            <a:avLst/>
          </a:prstGeom>
        </p:spPr>
      </p:pic>
    </p:spTree>
    <p:extLst>
      <p:ext uri="{BB962C8B-B14F-4D97-AF65-F5344CB8AC3E}">
        <p14:creationId xmlns:p14="http://schemas.microsoft.com/office/powerpoint/2010/main" val="198134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1B40321-CD48-26C3-D61B-EBE40D9BA96E}"/>
              </a:ext>
            </a:extLst>
          </p:cNvPr>
          <p:cNvSpPr/>
          <p:nvPr/>
        </p:nvSpPr>
        <p:spPr>
          <a:xfrm>
            <a:off x="0" y="5625005"/>
            <a:ext cx="12202482" cy="1261332"/>
          </a:xfrm>
          <a:prstGeom prst="rect">
            <a:avLst/>
          </a:prstGeom>
          <a:solidFill>
            <a:srgbClr val="4D97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4D9770"/>
              </a:solidFill>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069226"/>
            <a:ext cx="5562601" cy="654820"/>
          </a:xfrm>
        </p:spPr>
        <p:txBody>
          <a:bodyPr anchor="t">
            <a:noAutofit/>
          </a:bodyPr>
          <a:lstStyle/>
          <a:p>
            <a:pPr>
              <a:spcBef>
                <a:spcPts val="0"/>
              </a:spcBef>
            </a:pPr>
            <a:r>
              <a:rPr lang="en-GB" sz="4000" b="1" dirty="0">
                <a:solidFill>
                  <a:srgbClr val="002060"/>
                </a:solidFill>
                <a:latin typeface="Arial Narrow"/>
                <a:cs typeface="Arial"/>
              </a:rPr>
              <a:t>Group Discussion</a:t>
            </a:r>
            <a:endParaRPr lang="en-GB" sz="4000" b="1" dirty="0">
              <a:solidFill>
                <a:srgbClr val="002060"/>
              </a:solidFill>
              <a:latin typeface="Arial Narrow"/>
              <a:cs typeface="Calibri Light"/>
            </a:endParaRPr>
          </a:p>
        </p:txBody>
      </p:sp>
      <p:sp>
        <p:nvSpPr>
          <p:cNvPr id="16" name="TextBox 15">
            <a:extLst>
              <a:ext uri="{FF2B5EF4-FFF2-40B4-BE49-F238E27FC236}">
                <a16:creationId xmlns:a16="http://schemas.microsoft.com/office/drawing/2014/main" id="{037726CB-0077-FA6B-32E1-1933912874E7}"/>
              </a:ext>
            </a:extLst>
          </p:cNvPr>
          <p:cNvSpPr txBox="1"/>
          <p:nvPr/>
        </p:nvSpPr>
        <p:spPr>
          <a:xfrm>
            <a:off x="533400" y="1893568"/>
            <a:ext cx="5091224" cy="3303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0000" marR="0" lvl="0" indent="-180000" algn="l" rtl="0">
              <a:spcBef>
                <a:spcPts val="0"/>
              </a:spcBef>
              <a:spcAft>
                <a:spcPts val="10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What have you learned today that you did not know before?</a:t>
            </a:r>
          </a:p>
          <a:p>
            <a:pPr marL="180000" marR="0" lvl="0" indent="-180000" algn="l" rtl="0">
              <a:spcBef>
                <a:spcPts val="0"/>
              </a:spcBef>
              <a:spcAft>
                <a:spcPts val="10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Has this session changed how you think about apartheid or the anti-apartheid movement?</a:t>
            </a:r>
          </a:p>
          <a:p>
            <a:pPr marL="180000" marR="0" lvl="0" indent="-180000" algn="l" rtl="0">
              <a:spcBef>
                <a:spcPts val="0"/>
              </a:spcBef>
              <a:spcAft>
                <a:spcPts val="1000"/>
              </a:spcAft>
              <a:buClr>
                <a:srgbClr val="4D9770"/>
              </a:buClr>
              <a:buSzPct val="120000"/>
              <a:buFont typeface="Arial" panose="020B0604020202020204" pitchFamily="34" charset="0"/>
              <a:buChar char="•"/>
            </a:pPr>
            <a:r>
              <a:rPr lang="en-GB" sz="2400" dirty="0">
                <a:solidFill>
                  <a:srgbClr val="272E65"/>
                </a:solidFill>
                <a:latin typeface="Arial Narrow" panose="020B0604020202020204" pitchFamily="34" charset="0"/>
                <a:ea typeface="Arial"/>
                <a:cs typeface="Arial Narrow" panose="020B0604020202020204" pitchFamily="34" charset="0"/>
                <a:sym typeface="Arial"/>
              </a:rPr>
              <a:t>What were the effects and impact of exile? (On individuals, families, groups, South </a:t>
            </a:r>
            <a:br>
              <a:rPr lang="en-GB" sz="2400" dirty="0">
                <a:solidFill>
                  <a:srgbClr val="272E65"/>
                </a:solidFill>
                <a:latin typeface="Arial Narrow" panose="020B0604020202020204" pitchFamily="34" charset="0"/>
                <a:ea typeface="Arial"/>
                <a:cs typeface="Arial Narrow" panose="020B0604020202020204" pitchFamily="34" charset="0"/>
                <a:sym typeface="Arial"/>
              </a:rPr>
            </a:br>
            <a:r>
              <a:rPr lang="en-GB" sz="2400" dirty="0">
                <a:solidFill>
                  <a:srgbClr val="272E65"/>
                </a:solidFill>
                <a:latin typeface="Arial Narrow" panose="020B0604020202020204" pitchFamily="34" charset="0"/>
                <a:ea typeface="Arial"/>
                <a:cs typeface="Arial Narrow" panose="020B0604020202020204" pitchFamily="34" charset="0"/>
                <a:sym typeface="Arial"/>
              </a:rPr>
              <a:t>Africa etc.)</a:t>
            </a:r>
          </a:p>
        </p:txBody>
      </p:sp>
      <p:sp>
        <p:nvSpPr>
          <p:cNvPr id="17" name="Rectangle 16">
            <a:extLst>
              <a:ext uri="{FF2B5EF4-FFF2-40B4-BE49-F238E27FC236}">
                <a16:creationId xmlns:a16="http://schemas.microsoft.com/office/drawing/2014/main" id="{F0B4852E-BB11-69EA-6485-3ECCAEEDE5E4}"/>
              </a:ext>
            </a:extLst>
          </p:cNvPr>
          <p:cNvSpPr/>
          <p:nvPr/>
        </p:nvSpPr>
        <p:spPr>
          <a:xfrm>
            <a:off x="7798084" y="0"/>
            <a:ext cx="4404397" cy="689441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10" name="TextBox 9">
            <a:extLst>
              <a:ext uri="{FF2B5EF4-FFF2-40B4-BE49-F238E27FC236}">
                <a16:creationId xmlns:a16="http://schemas.microsoft.com/office/drawing/2014/main" id="{10C13D60-EFFE-4E78-46AA-93B6ADC7DD94}"/>
              </a:ext>
            </a:extLst>
          </p:cNvPr>
          <p:cNvSpPr txBox="1"/>
          <p:nvPr/>
        </p:nvSpPr>
        <p:spPr>
          <a:xfrm>
            <a:off x="505875" y="5627634"/>
            <a:ext cx="5327948" cy="738664"/>
          </a:xfrm>
          <a:prstGeom prst="rect">
            <a:avLst/>
          </a:prstGeom>
          <a:noFill/>
        </p:spPr>
        <p:txBody>
          <a:bodyPr wrap="square">
            <a:spAutoFit/>
          </a:bodyPr>
          <a:lstStyle/>
          <a:p>
            <a:pPr marL="0" marR="0" lvl="0" indent="0" algn="l" rtl="0">
              <a:spcBef>
                <a:spcPts val="0"/>
              </a:spcBef>
              <a:spcAft>
                <a:spcPts val="0"/>
              </a:spcAft>
              <a:buNone/>
            </a:pPr>
            <a:r>
              <a:rPr lang="en-GB" sz="1400" b="1" i="1" dirty="0">
                <a:solidFill>
                  <a:srgbClr val="272E65"/>
                </a:solidFill>
                <a:latin typeface="Arial Narrow" panose="020B0604020202020204" pitchFamily="34" charset="0"/>
                <a:ea typeface="Arial"/>
                <a:cs typeface="Arial Narrow" panose="020B0604020202020204" pitchFamily="34" charset="0"/>
                <a:sym typeface="Arial"/>
              </a:rPr>
              <a:t>Image links:</a:t>
            </a:r>
          </a:p>
          <a:p>
            <a:pPr marL="0" marR="0" lvl="0" indent="0" algn="l" rtl="0">
              <a:spcBef>
                <a:spcPts val="0"/>
              </a:spcBef>
              <a:spcAft>
                <a:spcPts val="0"/>
              </a:spcAft>
              <a:buNone/>
            </a:pPr>
            <a:r>
              <a:rPr lang="en-GB" sz="1400" i="1" dirty="0">
                <a:solidFill>
                  <a:srgbClr val="272E65"/>
                </a:solidFill>
                <a:latin typeface="Arial Narrow" panose="020B0604020202020204" pitchFamily="34" charset="0"/>
                <a:ea typeface="Arial"/>
                <a:cs typeface="Arial Narrow" panose="020B0604020202020204" pitchFamily="34" charset="0"/>
                <a:sym typeface="Arial"/>
                <a:hlinkClick r:id="rId2"/>
              </a:rPr>
              <a:t>Poster showing ‘Whites (only)’ and ‘Non-whites’ sign.</a:t>
            </a:r>
            <a:endParaRPr lang="en-GB" sz="1400" i="1" dirty="0">
              <a:solidFill>
                <a:srgbClr val="272E65"/>
              </a:solidFill>
              <a:latin typeface="Arial Narrow" panose="020B0604020202020204" pitchFamily="34" charset="0"/>
              <a:ea typeface="Arial"/>
              <a:cs typeface="Arial Narrow" panose="020B0604020202020204" pitchFamily="34" charset="0"/>
              <a:sym typeface="Arial"/>
            </a:endParaRPr>
          </a:p>
          <a:p>
            <a:pPr marL="0" marR="0" lvl="0" indent="0" algn="l" rtl="0">
              <a:spcBef>
                <a:spcPts val="0"/>
              </a:spcBef>
              <a:spcAft>
                <a:spcPts val="0"/>
              </a:spcAft>
              <a:buNone/>
            </a:pPr>
            <a:r>
              <a:rPr lang="en-GB" sz="1400" i="1" dirty="0">
                <a:solidFill>
                  <a:srgbClr val="272E65"/>
                </a:solidFill>
                <a:latin typeface="Arial Narrow" panose="020B0604020202020204" pitchFamily="34" charset="0"/>
                <a:ea typeface="Arial"/>
                <a:cs typeface="Arial Narrow" panose="020B0604020202020204" pitchFamily="34" charset="0"/>
                <a:sym typeface="Arial"/>
                <a:hlinkClick r:id="rId3"/>
              </a:rPr>
              <a:t>Winnie Mandela in 1977, during her exile in </a:t>
            </a:r>
            <a:r>
              <a:rPr lang="en-GB" sz="1400" i="1" dirty="0" err="1">
                <a:solidFill>
                  <a:srgbClr val="272E65"/>
                </a:solidFill>
                <a:latin typeface="Arial Narrow" panose="020B0604020202020204" pitchFamily="34" charset="0"/>
                <a:ea typeface="Arial"/>
                <a:cs typeface="Arial Narrow" panose="020B0604020202020204" pitchFamily="34" charset="0"/>
                <a:sym typeface="Arial"/>
                <a:hlinkClick r:id="rId3"/>
              </a:rPr>
              <a:t>Brandfort</a:t>
            </a:r>
            <a:r>
              <a:rPr lang="en-GB" sz="1400" i="1" dirty="0">
                <a:solidFill>
                  <a:srgbClr val="272E65"/>
                </a:solidFill>
                <a:latin typeface="Arial Narrow" panose="020B0604020202020204" pitchFamily="34" charset="0"/>
                <a:ea typeface="Arial"/>
                <a:cs typeface="Arial Narrow" panose="020B0604020202020204" pitchFamily="34" charset="0"/>
                <a:sym typeface="Arial"/>
                <a:hlinkClick r:id="rId3"/>
              </a:rPr>
              <a:t>, S.A</a:t>
            </a:r>
            <a:endParaRPr lang="en-GB" sz="1400" i="1" dirty="0">
              <a:solidFill>
                <a:srgbClr val="272E65"/>
              </a:solidFill>
              <a:latin typeface="Arial Narrow" panose="020B0604020202020204" pitchFamily="34" charset="0"/>
              <a:ea typeface="Arial"/>
              <a:cs typeface="Arial Narrow" panose="020B0604020202020204" pitchFamily="34" charset="0"/>
              <a:sym typeface="Arial"/>
            </a:endParaRPr>
          </a:p>
        </p:txBody>
      </p:sp>
      <p:pic>
        <p:nvPicPr>
          <p:cNvPr id="4" name="Picture 3">
            <a:hlinkClick r:id="rId2"/>
            <a:extLst>
              <a:ext uri="{FF2B5EF4-FFF2-40B4-BE49-F238E27FC236}">
                <a16:creationId xmlns:a16="http://schemas.microsoft.com/office/drawing/2014/main" id="{A046FA4A-EA4E-5609-0017-763573266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377" y="400657"/>
            <a:ext cx="2896767" cy="4146774"/>
          </a:xfrm>
          <a:prstGeom prst="rect">
            <a:avLst/>
          </a:prstGeom>
          <a:ln w="38100">
            <a:solidFill>
              <a:srgbClr val="4D9770"/>
            </a:solidFill>
          </a:ln>
        </p:spPr>
      </p:pic>
      <p:pic>
        <p:nvPicPr>
          <p:cNvPr id="5" name="Picture 4">
            <a:hlinkClick r:id="rId3"/>
            <a:extLst>
              <a:ext uri="{FF2B5EF4-FFF2-40B4-BE49-F238E27FC236}">
                <a16:creationId xmlns:a16="http://schemas.microsoft.com/office/drawing/2014/main" id="{B7E6F84C-C823-4D55-A268-4FFD3BF2D041}"/>
              </a:ext>
            </a:extLst>
          </p:cNvPr>
          <p:cNvPicPr>
            <a:picLocks noChangeAspect="1"/>
          </p:cNvPicPr>
          <p:nvPr/>
        </p:nvPicPr>
        <p:blipFill rotWithShape="1">
          <a:blip r:embed="rId5">
            <a:extLst>
              <a:ext uri="{28A0092B-C50C-407E-A947-70E740481C1C}">
                <a14:useLocalDpi xmlns:a14="http://schemas.microsoft.com/office/drawing/2010/main" val="0"/>
              </a:ext>
            </a:extLst>
          </a:blip>
          <a:srcRect t="7394" b="8288"/>
          <a:stretch/>
        </p:blipFill>
        <p:spPr>
          <a:xfrm>
            <a:off x="6851260" y="3827962"/>
            <a:ext cx="4157892" cy="2629381"/>
          </a:xfrm>
          <a:prstGeom prst="rect">
            <a:avLst/>
          </a:prstGeom>
          <a:ln w="38100">
            <a:solidFill>
              <a:srgbClr val="4D9770"/>
            </a:solidFill>
          </a:ln>
        </p:spPr>
      </p:pic>
      <p:pic>
        <p:nvPicPr>
          <p:cNvPr id="3" name="Picture 2">
            <a:extLst>
              <a:ext uri="{FF2B5EF4-FFF2-40B4-BE49-F238E27FC236}">
                <a16:creationId xmlns:a16="http://schemas.microsoft.com/office/drawing/2014/main" id="{8EB725ED-F61F-34D0-B6A7-8DC0ADF16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00" y="255600"/>
            <a:ext cx="7772400" cy="661205"/>
          </a:xfrm>
          <a:prstGeom prst="rect">
            <a:avLst/>
          </a:prstGeom>
        </p:spPr>
      </p:pic>
    </p:spTree>
    <p:extLst>
      <p:ext uri="{BB962C8B-B14F-4D97-AF65-F5344CB8AC3E}">
        <p14:creationId xmlns:p14="http://schemas.microsoft.com/office/powerpoint/2010/main" val="25497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354587-244A-8E28-7578-203226F05406}"/>
              </a:ext>
            </a:extLst>
          </p:cNvPr>
          <p:cNvSpPr/>
          <p:nvPr/>
        </p:nvSpPr>
        <p:spPr>
          <a:xfrm>
            <a:off x="-10494" y="-137130"/>
            <a:ext cx="8147566" cy="70315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cs typeface="Calibri"/>
            </a:endParaRPr>
          </a:p>
        </p:txBody>
      </p:sp>
      <p:sp>
        <p:nvSpPr>
          <p:cNvPr id="2" name="Title 1">
            <a:extLst>
              <a:ext uri="{FF2B5EF4-FFF2-40B4-BE49-F238E27FC236}">
                <a16:creationId xmlns:a16="http://schemas.microsoft.com/office/drawing/2014/main" id="{61FDE196-1C32-915B-64F8-E3581C825EF4}"/>
              </a:ext>
            </a:extLst>
          </p:cNvPr>
          <p:cNvSpPr>
            <a:spLocks noGrp="1"/>
          </p:cNvSpPr>
          <p:nvPr>
            <p:ph type="title"/>
          </p:nvPr>
        </p:nvSpPr>
        <p:spPr>
          <a:xfrm>
            <a:off x="538843" y="1780426"/>
            <a:ext cx="5562601" cy="654820"/>
          </a:xfrm>
        </p:spPr>
        <p:txBody>
          <a:bodyPr anchor="t">
            <a:noAutofit/>
          </a:bodyPr>
          <a:lstStyle/>
          <a:p>
            <a:pPr>
              <a:spcBef>
                <a:spcPts val="0"/>
              </a:spcBef>
            </a:pPr>
            <a:r>
              <a:rPr lang="en-GB" sz="4000" b="1" dirty="0">
                <a:solidFill>
                  <a:schemeClr val="bg1"/>
                </a:solidFill>
                <a:latin typeface="Arial Narrow"/>
                <a:cs typeface="Arial"/>
              </a:rPr>
              <a:t>About This Resource</a:t>
            </a:r>
            <a:endParaRPr lang="en-GB" sz="4000" b="1" dirty="0">
              <a:solidFill>
                <a:schemeClr val="bg1"/>
              </a:solidFill>
              <a:latin typeface="Arial Narrow"/>
              <a:cs typeface="Calibri Light"/>
            </a:endParaRPr>
          </a:p>
        </p:txBody>
      </p:sp>
      <p:grpSp>
        <p:nvGrpSpPr>
          <p:cNvPr id="14" name="Group 13">
            <a:extLst>
              <a:ext uri="{FF2B5EF4-FFF2-40B4-BE49-F238E27FC236}">
                <a16:creationId xmlns:a16="http://schemas.microsoft.com/office/drawing/2014/main" id="{6977B541-1611-F9C2-F3AF-3EC92FB5E721}"/>
              </a:ext>
            </a:extLst>
          </p:cNvPr>
          <p:cNvGrpSpPr/>
          <p:nvPr/>
        </p:nvGrpSpPr>
        <p:grpSpPr>
          <a:xfrm>
            <a:off x="8346854" y="442854"/>
            <a:ext cx="3710466" cy="1171489"/>
            <a:chOff x="8346854" y="-56882"/>
            <a:chExt cx="3710466" cy="1171489"/>
          </a:xfrm>
        </p:grpSpPr>
        <p:sp>
          <p:nvSpPr>
            <p:cNvPr id="15" name="TextBox 14">
              <a:extLst>
                <a:ext uri="{FF2B5EF4-FFF2-40B4-BE49-F238E27FC236}">
                  <a16:creationId xmlns:a16="http://schemas.microsoft.com/office/drawing/2014/main" id="{A9D3BD4A-0F01-F20B-0F52-8B41500A1475}"/>
                </a:ext>
              </a:extLst>
            </p:cNvPr>
            <p:cNvSpPr txBox="1"/>
            <p:nvPr/>
          </p:nvSpPr>
          <p:spPr>
            <a:xfrm>
              <a:off x="9377915" y="98944"/>
              <a:ext cx="26794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272E65"/>
                  </a:solidFill>
                  <a:latin typeface="Arial Narrow" panose="020B0604020202020204" pitchFamily="34" charset="0"/>
                  <a:ea typeface="Arial"/>
                  <a:cs typeface="Arial Narrow" panose="020B0604020202020204" pitchFamily="34" charset="0"/>
                  <a:sym typeface="Arial"/>
                </a:rPr>
                <a:t>The University of East Anglia </a:t>
              </a:r>
              <a:r>
                <a:rPr lang="en-GB" sz="1200" i="1" dirty="0">
                  <a:solidFill>
                    <a:srgbClr val="272D64"/>
                  </a:solidFill>
                  <a:effectLst/>
                  <a:latin typeface="Arial Narrow" panose="020B0604020202020204" pitchFamily="34" charset="0"/>
                </a:rPr>
                <a:t>is a globally significant centre of research that drives global change. We bring fresh thinking to the major challenges facing society, helping to create a better future for all.</a:t>
              </a:r>
              <a:endParaRPr lang="en-GB" sz="1200"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17" name="Picture 16">
              <a:extLst>
                <a:ext uri="{FF2B5EF4-FFF2-40B4-BE49-F238E27FC236}">
                  <a16:creationId xmlns:a16="http://schemas.microsoft.com/office/drawing/2014/main" id="{BEA0BB43-8772-6814-2E54-0AE3E276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854" y="-56882"/>
              <a:ext cx="1031062" cy="1031062"/>
            </a:xfrm>
            <a:prstGeom prst="rect">
              <a:avLst/>
            </a:prstGeom>
          </p:spPr>
        </p:pic>
      </p:grpSp>
      <p:grpSp>
        <p:nvGrpSpPr>
          <p:cNvPr id="18" name="Group 17">
            <a:extLst>
              <a:ext uri="{FF2B5EF4-FFF2-40B4-BE49-F238E27FC236}">
                <a16:creationId xmlns:a16="http://schemas.microsoft.com/office/drawing/2014/main" id="{13CD45BD-B295-DF2D-483E-762545A3BF98}"/>
              </a:ext>
            </a:extLst>
          </p:cNvPr>
          <p:cNvGrpSpPr/>
          <p:nvPr/>
        </p:nvGrpSpPr>
        <p:grpSpPr>
          <a:xfrm>
            <a:off x="8490482" y="3835226"/>
            <a:ext cx="3566838" cy="1015664"/>
            <a:chOff x="8490482" y="3548145"/>
            <a:chExt cx="3566838" cy="1015664"/>
          </a:xfrm>
        </p:grpSpPr>
        <p:sp>
          <p:nvSpPr>
            <p:cNvPr id="19" name="TextBox 18">
              <a:extLst>
                <a:ext uri="{FF2B5EF4-FFF2-40B4-BE49-F238E27FC236}">
                  <a16:creationId xmlns:a16="http://schemas.microsoft.com/office/drawing/2014/main" id="{01BAF21D-C2F0-4F03-037B-23D12825B4CB}"/>
                </a:ext>
              </a:extLst>
            </p:cNvPr>
            <p:cNvSpPr txBox="1"/>
            <p:nvPr/>
          </p:nvSpPr>
          <p:spPr>
            <a:xfrm>
              <a:off x="9377914" y="3548146"/>
              <a:ext cx="267940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Anti Apartheid Movement Archives </a:t>
              </a:r>
              <a:r>
                <a:rPr lang="en-GB" sz="1200" i="1" dirty="0">
                  <a:solidFill>
                    <a:srgbClr val="272E65"/>
                  </a:solidFill>
                  <a:latin typeface="Arial Narrow" panose="020B0604020202020204" pitchFamily="34" charset="0"/>
                  <a:ea typeface="Arial"/>
                  <a:cs typeface="Arial Narrow" panose="020B0604020202020204" pitchFamily="34" charset="0"/>
                  <a:sym typeface="Arial"/>
                </a:rPr>
                <a:t>Forward to Freedom tells the story of the British Anti-Apartheid Movement and its campaigns to support the people of South Africa in their fight against apartheid. </a:t>
              </a:r>
              <a:endParaRPr lang="en-GB" sz="1200" i="1"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20" name="Picture 19">
              <a:extLst>
                <a:ext uri="{FF2B5EF4-FFF2-40B4-BE49-F238E27FC236}">
                  <a16:creationId xmlns:a16="http://schemas.microsoft.com/office/drawing/2014/main" id="{01CA4FED-0E01-38CF-60FF-1473AFB1F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482" y="3548145"/>
              <a:ext cx="667125" cy="735326"/>
            </a:xfrm>
            <a:prstGeom prst="rect">
              <a:avLst/>
            </a:prstGeom>
          </p:spPr>
        </p:pic>
      </p:grpSp>
      <p:grpSp>
        <p:nvGrpSpPr>
          <p:cNvPr id="24" name="Group 23">
            <a:extLst>
              <a:ext uri="{FF2B5EF4-FFF2-40B4-BE49-F238E27FC236}">
                <a16:creationId xmlns:a16="http://schemas.microsoft.com/office/drawing/2014/main" id="{690E3CBE-BE4D-FD03-FFF5-4E028D1832AA}"/>
              </a:ext>
            </a:extLst>
          </p:cNvPr>
          <p:cNvGrpSpPr/>
          <p:nvPr/>
        </p:nvGrpSpPr>
        <p:grpSpPr>
          <a:xfrm>
            <a:off x="8461086" y="1935314"/>
            <a:ext cx="3596233" cy="1569660"/>
            <a:chOff x="8461086" y="1680130"/>
            <a:chExt cx="3596233" cy="1569660"/>
          </a:xfrm>
        </p:grpSpPr>
        <p:sp>
          <p:nvSpPr>
            <p:cNvPr id="25" name="TextBox 24">
              <a:extLst>
                <a:ext uri="{FF2B5EF4-FFF2-40B4-BE49-F238E27FC236}">
                  <a16:creationId xmlns:a16="http://schemas.microsoft.com/office/drawing/2014/main" id="{7F9DA90F-B9CF-4C26-5862-912850D31B15}"/>
                </a:ext>
              </a:extLst>
            </p:cNvPr>
            <p:cNvSpPr txBox="1"/>
            <p:nvPr/>
          </p:nvSpPr>
          <p:spPr>
            <a:xfrm>
              <a:off x="9377914" y="1680130"/>
              <a:ext cx="267940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rtl="0">
                <a:spcBef>
                  <a:spcPts val="0"/>
                </a:spcBef>
                <a:spcAft>
                  <a:spcPts val="500"/>
                </a:spcAft>
                <a:buNone/>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Anti Apartheid Legacy: Centre of Memory and Learning </a:t>
              </a:r>
              <a:r>
                <a:rPr lang="en-GB" sz="1200" i="1" dirty="0">
                  <a:solidFill>
                    <a:srgbClr val="272E65"/>
                  </a:solidFill>
                  <a:latin typeface="Arial Narrow" panose="020B0604020202020204" pitchFamily="34" charset="0"/>
                  <a:ea typeface="Arial"/>
                  <a:cs typeface="Arial Narrow" panose="020B0604020202020204" pitchFamily="34" charset="0"/>
                  <a:sym typeface="Arial"/>
                </a:rPr>
                <a:t>promotes the legacy and values of the Southern African liberation struggle and the UK’s central role within this world-changing history, whilst supporting contemporary discourse around social (in)justice, inclusion and multi-racial collaboration for social transformation.</a:t>
              </a:r>
              <a:endParaRPr lang="en-GB" sz="1200" i="1" dirty="0">
                <a:solidFill>
                  <a:srgbClr val="FF0000"/>
                </a:solidFill>
                <a:latin typeface="Arial Narrow" panose="020B0604020202020204" pitchFamily="34" charset="0"/>
                <a:ea typeface="Arial"/>
                <a:cs typeface="Arial Narrow" panose="020B0604020202020204" pitchFamily="34" charset="0"/>
                <a:sym typeface="Arial"/>
              </a:endParaRPr>
            </a:p>
          </p:txBody>
        </p:sp>
        <p:pic>
          <p:nvPicPr>
            <p:cNvPr id="26" name="Picture 25">
              <a:extLst>
                <a:ext uri="{FF2B5EF4-FFF2-40B4-BE49-F238E27FC236}">
                  <a16:creationId xmlns:a16="http://schemas.microsoft.com/office/drawing/2014/main" id="{ED054DCA-3EF0-0F3F-48F0-3595CD2A6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086" y="1680130"/>
              <a:ext cx="746937" cy="746937"/>
            </a:xfrm>
            <a:prstGeom prst="rect">
              <a:avLst/>
            </a:prstGeom>
          </p:spPr>
        </p:pic>
      </p:grpSp>
      <p:grpSp>
        <p:nvGrpSpPr>
          <p:cNvPr id="9" name="Group 8">
            <a:extLst>
              <a:ext uri="{FF2B5EF4-FFF2-40B4-BE49-F238E27FC236}">
                <a16:creationId xmlns:a16="http://schemas.microsoft.com/office/drawing/2014/main" id="{80EE5ACC-F933-ED6C-8B7A-ED3B266D2E59}"/>
              </a:ext>
            </a:extLst>
          </p:cNvPr>
          <p:cNvGrpSpPr/>
          <p:nvPr/>
        </p:nvGrpSpPr>
        <p:grpSpPr>
          <a:xfrm>
            <a:off x="8488800" y="5151343"/>
            <a:ext cx="3568519" cy="1200329"/>
            <a:chOff x="8488800" y="5151343"/>
            <a:chExt cx="3568519" cy="1200329"/>
          </a:xfrm>
        </p:grpSpPr>
        <p:sp>
          <p:nvSpPr>
            <p:cNvPr id="10" name="TextBox 9">
              <a:extLst>
                <a:ext uri="{FF2B5EF4-FFF2-40B4-BE49-F238E27FC236}">
                  <a16:creationId xmlns:a16="http://schemas.microsoft.com/office/drawing/2014/main" id="{5B71E0DE-D413-53FB-A559-D8FF05F558DC}"/>
                </a:ext>
              </a:extLst>
            </p:cNvPr>
            <p:cNvSpPr txBox="1"/>
            <p:nvPr/>
          </p:nvSpPr>
          <p:spPr>
            <a:xfrm>
              <a:off x="9377914" y="5151343"/>
              <a:ext cx="2679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GB" sz="1200" b="1" dirty="0">
                  <a:solidFill>
                    <a:srgbClr val="272E65"/>
                  </a:solidFill>
                  <a:latin typeface="Arial Narrow" panose="020B0604020202020204" pitchFamily="34" charset="0"/>
                  <a:ea typeface="Arial"/>
                  <a:cs typeface="Arial Narrow" panose="020B0604020202020204" pitchFamily="34" charset="0"/>
                  <a:sym typeface="Arial"/>
                </a:rPr>
                <a:t>The National Lottery Heritage Fund</a:t>
              </a:r>
              <a:r>
                <a:rPr lang="en-GB" sz="1200" i="1" dirty="0">
                  <a:solidFill>
                    <a:srgbClr val="272E65"/>
                  </a:solidFill>
                  <a:latin typeface="Arial Narrow" panose="020B0604020202020204" pitchFamily="34" charset="0"/>
                  <a:ea typeface="Arial"/>
                  <a:cs typeface="Arial Narrow" panose="020B0604020202020204" pitchFamily="34" charset="0"/>
                  <a:sym typeface="Arial"/>
                </a:rPr>
                <a:t> </a:t>
              </a:r>
              <a:br>
                <a:rPr lang="en-GB" sz="1200" i="1" dirty="0">
                  <a:solidFill>
                    <a:srgbClr val="272E65"/>
                  </a:solidFill>
                  <a:latin typeface="Arial Narrow" panose="020B0604020202020204" pitchFamily="34" charset="0"/>
                  <a:ea typeface="Arial"/>
                  <a:cs typeface="Arial Narrow" panose="020B0604020202020204" pitchFamily="34" charset="0"/>
                  <a:sym typeface="Arial"/>
                </a:rPr>
              </a:br>
              <a:r>
                <a:rPr lang="en-GB" sz="1200" i="1" dirty="0">
                  <a:solidFill>
                    <a:srgbClr val="272D64"/>
                  </a:solidFill>
                  <a:effectLst/>
                  <a:latin typeface="Arial Narrow" panose="020B0604020202020204" pitchFamily="34" charset="0"/>
                </a:rPr>
                <a:t>As the largest dedicated funder of the UK’s heritage, The National Lottery Heritage Fund’s vision is for heritage to be valued, cared for and sustained for everyone, now and in the future.</a:t>
              </a:r>
              <a:endParaRPr lang="en-GB" sz="1200" dirty="0">
                <a:solidFill>
                  <a:srgbClr val="272D64"/>
                </a:solidFill>
                <a:effectLst/>
                <a:latin typeface="Arial Narrow" panose="020B0604020202020204" pitchFamily="34" charset="0"/>
              </a:endParaRPr>
            </a:p>
          </p:txBody>
        </p:sp>
        <p:pic>
          <p:nvPicPr>
            <p:cNvPr id="11" name="Picture 10">
              <a:extLst>
                <a:ext uri="{FF2B5EF4-FFF2-40B4-BE49-F238E27FC236}">
                  <a16:creationId xmlns:a16="http://schemas.microsoft.com/office/drawing/2014/main" id="{4806DD3C-83AC-E93C-B4C5-A4BE28A8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8800" y="5151343"/>
              <a:ext cx="745200" cy="738300"/>
            </a:xfrm>
            <a:prstGeom prst="rect">
              <a:avLst/>
            </a:prstGeom>
          </p:spPr>
        </p:pic>
      </p:grpSp>
      <p:sp>
        <p:nvSpPr>
          <p:cNvPr id="5" name="TextBox 4">
            <a:extLst>
              <a:ext uri="{FF2B5EF4-FFF2-40B4-BE49-F238E27FC236}">
                <a16:creationId xmlns:a16="http://schemas.microsoft.com/office/drawing/2014/main" id="{25FCB3FC-65E9-6990-1CB9-FC56661797AD}"/>
              </a:ext>
            </a:extLst>
          </p:cNvPr>
          <p:cNvSpPr txBox="1"/>
          <p:nvPr/>
        </p:nvSpPr>
        <p:spPr>
          <a:xfrm>
            <a:off x="533399" y="2604768"/>
            <a:ext cx="731520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000" dirty="0">
                <a:solidFill>
                  <a:schemeClr val="bg1"/>
                </a:solidFill>
                <a:effectLst/>
                <a:latin typeface="Arial Narrow" panose="020B0604020202020204" pitchFamily="34" charset="0"/>
              </a:rPr>
              <a:t>This presentation is part of a resource collaboratively developed by </a:t>
            </a:r>
            <a:r>
              <a:rPr lang="en-GB" sz="2000" b="1" dirty="0">
                <a:solidFill>
                  <a:schemeClr val="bg1"/>
                </a:solidFill>
                <a:effectLst/>
                <a:latin typeface="Arial Narrow" panose="020B0604020202020204" pitchFamily="34" charset="0"/>
              </a:rPr>
              <a:t>The Anti-Apartheid Legacy: Centre of Memory and Learning</a:t>
            </a:r>
            <a:r>
              <a:rPr lang="en-GB" sz="2000" dirty="0">
                <a:solidFill>
                  <a:schemeClr val="bg1"/>
                </a:solidFill>
                <a:effectLst/>
                <a:latin typeface="Arial Narrow" panose="020B0604020202020204" pitchFamily="34" charset="0"/>
              </a:rPr>
              <a:t> (CML) and </a:t>
            </a:r>
            <a:r>
              <a:rPr lang="en-GB" sz="2000" b="1" dirty="0">
                <a:solidFill>
                  <a:schemeClr val="bg1"/>
                </a:solidFill>
                <a:effectLst/>
                <a:latin typeface="Arial Narrow" panose="020B0604020202020204" pitchFamily="34" charset="0"/>
              </a:rPr>
              <a:t>UEA</a:t>
            </a:r>
            <a:r>
              <a:rPr lang="en-GB" sz="2000" dirty="0">
                <a:solidFill>
                  <a:schemeClr val="bg1"/>
                </a:solidFill>
                <a:effectLst/>
                <a:latin typeface="Arial Narrow" panose="020B0604020202020204" pitchFamily="34" charset="0"/>
              </a:rPr>
              <a:t>. It is part of the CML’s work to promote the legacy and values of the Southern African liberation struggle, whilst supporting contemporary discourse around social (in)justice, inclusion and multi-racial collaboration for social transformation</a:t>
            </a:r>
          </a:p>
          <a:p>
            <a:pPr>
              <a:spcAft>
                <a:spcPts val="1200"/>
              </a:spcAft>
            </a:pPr>
            <a:r>
              <a:rPr lang="en-GB" sz="2000" dirty="0">
                <a:solidFill>
                  <a:schemeClr val="bg1"/>
                </a:solidFill>
                <a:effectLst/>
                <a:latin typeface="Arial Narrow" panose="020B0604020202020204" pitchFamily="34" charset="0"/>
              </a:rPr>
              <a:t>Many of the images and linked documents are supplied with kind permission of project partners, </a:t>
            </a:r>
            <a:r>
              <a:rPr lang="en-GB" sz="2000" b="1" dirty="0">
                <a:solidFill>
                  <a:schemeClr val="bg1"/>
                </a:solidFill>
                <a:effectLst/>
                <a:latin typeface="Arial Narrow" panose="020B0604020202020204" pitchFamily="34" charset="0"/>
              </a:rPr>
              <a:t>The Anti-Apartheid Movement Archives</a:t>
            </a:r>
            <a:r>
              <a:rPr lang="en-GB" sz="2000" dirty="0">
                <a:solidFill>
                  <a:schemeClr val="bg1"/>
                </a:solidFill>
                <a:effectLst/>
                <a:latin typeface="Arial Narrow" panose="020B0604020202020204" pitchFamily="34" charset="0"/>
              </a:rPr>
              <a:t>. Other sources are referred to at the relevant places in the packs.</a:t>
            </a:r>
          </a:p>
          <a:p>
            <a:pPr>
              <a:spcAft>
                <a:spcPts val="1200"/>
              </a:spcAft>
            </a:pPr>
            <a:r>
              <a:rPr lang="en-GB" sz="2000" dirty="0">
                <a:solidFill>
                  <a:schemeClr val="bg1"/>
                </a:solidFill>
                <a:effectLst/>
                <a:latin typeface="Arial Narrow" panose="020B0604020202020204" pitchFamily="34" charset="0"/>
              </a:rPr>
              <a:t>The development of the resources has been made possible with generous support from the </a:t>
            </a:r>
            <a:r>
              <a:rPr lang="en-GB" sz="2000" b="1" dirty="0">
                <a:solidFill>
                  <a:schemeClr val="bg1"/>
                </a:solidFill>
                <a:effectLst/>
                <a:latin typeface="Arial Narrow" panose="020B0604020202020204" pitchFamily="34" charset="0"/>
              </a:rPr>
              <a:t>National Lottery Heritage Fund</a:t>
            </a:r>
            <a:r>
              <a:rPr lang="en-GB" sz="2000" dirty="0">
                <a:solidFill>
                  <a:schemeClr val="bg1"/>
                </a:solidFill>
                <a:effectLst/>
                <a:latin typeface="Arial Narrow" panose="020B0604020202020204" pitchFamily="34" charset="0"/>
              </a:rPr>
              <a:t> and UEA’s </a:t>
            </a:r>
            <a:r>
              <a:rPr lang="en-GB" sz="2000" b="1" dirty="0">
                <a:solidFill>
                  <a:schemeClr val="bg1"/>
                </a:solidFill>
                <a:effectLst/>
                <a:latin typeface="Arial Narrow" panose="020B0604020202020204" pitchFamily="34" charset="0"/>
              </a:rPr>
              <a:t>Impact Fund</a:t>
            </a:r>
            <a:r>
              <a:rPr lang="en-GB" sz="2000" dirty="0">
                <a:solidFill>
                  <a:schemeClr val="bg1"/>
                </a:solidFill>
                <a:effectLst/>
                <a:latin typeface="Arial Narrow" panose="020B0604020202020204" pitchFamily="34" charset="0"/>
              </a:rPr>
              <a:t>. </a:t>
            </a:r>
          </a:p>
        </p:txBody>
      </p:sp>
      <p:pic>
        <p:nvPicPr>
          <p:cNvPr id="4" name="Picture 3">
            <a:extLst>
              <a:ext uri="{FF2B5EF4-FFF2-40B4-BE49-F238E27FC236}">
                <a16:creationId xmlns:a16="http://schemas.microsoft.com/office/drawing/2014/main" id="{936CB6A6-6184-8954-F490-51C3348D43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00" y="256712"/>
            <a:ext cx="7772400" cy="661204"/>
          </a:xfrm>
          <a:prstGeom prst="rect">
            <a:avLst/>
          </a:prstGeom>
        </p:spPr>
      </p:pic>
    </p:spTree>
    <p:extLst>
      <p:ext uri="{BB962C8B-B14F-4D97-AF65-F5344CB8AC3E}">
        <p14:creationId xmlns:p14="http://schemas.microsoft.com/office/powerpoint/2010/main" val="2865615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4731</TotalTime>
  <Words>1082</Words>
  <Application>Microsoft Macintosh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Calibri Light</vt:lpstr>
      <vt:lpstr>office theme</vt:lpstr>
      <vt:lpstr>PowerPoint Presentation</vt:lpstr>
      <vt:lpstr>Exile</vt:lpstr>
      <vt:lpstr>PowerPoint Presentation</vt:lpstr>
      <vt:lpstr>Exile</vt:lpstr>
      <vt:lpstr>PowerPoint Presentation</vt:lpstr>
      <vt:lpstr>PowerPoint Presentation</vt:lpstr>
      <vt:lpstr>Activity</vt:lpstr>
      <vt:lpstr>Group Discussion</vt:lpstr>
      <vt:lpstr>About This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Allison Fewtrell</cp:lastModifiedBy>
  <cp:revision>298</cp:revision>
  <dcterms:created xsi:type="dcterms:W3CDTF">2023-09-11T18:02:04Z</dcterms:created>
  <dcterms:modified xsi:type="dcterms:W3CDTF">2024-02-08T14:00:09Z</dcterms:modified>
</cp:coreProperties>
</file>