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Montserrat"/>
      <p:regular r:id="rId24"/>
      <p:bold r:id="rId25"/>
      <p:italic r:id="rId26"/>
      <p:boldItalic r:id="rId27"/>
    </p:embeddedFont>
    <p:embeddedFont>
      <p:font typeface="Arial Narrow"/>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rialNarrow-boldItalic.fntdata"/><Relationship Id="rId30" Type="http://schemas.openxmlformats.org/officeDocument/2006/relationships/font" Target="fonts/ArialNarrow-italic.fntdata"/><Relationship Id="rId33" Type="http://schemas.openxmlformats.org/officeDocument/2006/relationships/font" Target="fonts/OpenSans-bold.fntdata"/><Relationship Id="rId32" Type="http://schemas.openxmlformats.org/officeDocument/2006/relationships/font" Target="fonts/OpenSans-regular.fntdata"/><Relationship Id="rId35" Type="http://schemas.openxmlformats.org/officeDocument/2006/relationships/font" Target="fonts/OpenSans-boldItalic.fntdata"/><Relationship Id="rId34" Type="http://schemas.openxmlformats.org/officeDocument/2006/relationships/font" Target="fonts/OpenSans-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regular.fntdata"/><Relationship Id="rId23" Type="http://schemas.openxmlformats.org/officeDocument/2006/relationships/slide" Target="slides/slide19.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ArialNarrow-regular.fntdata"/><Relationship Id="rId27" Type="http://schemas.openxmlformats.org/officeDocument/2006/relationships/font" Target="fonts/Montserrat-boldItalic.fntdata"/><Relationship Id="rId29" Type="http://schemas.openxmlformats.org/officeDocument/2006/relationships/font" Target="fonts/ArialNarrow-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amarchives.or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cobin.com/2024/12/dunnes-stores-strike-apartheid-palestin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rdenttheatre.co.uk/80s-activis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96fd20613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96fd20613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96ff92aaab_0_5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396ff92aaab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1100">
                <a:latin typeface="Open Sans"/>
                <a:ea typeface="Open Sans"/>
                <a:cs typeface="Open Sans"/>
                <a:sym typeface="Open Sans"/>
              </a:rPr>
              <a:t>Ask students to create a toolbox for pathways to freedom, including ideas about what freedom means and looks like that were captured in modern day freedom charters they created and heard, and in South Africa’s Freedom Charter.</a:t>
            </a:r>
            <a:endParaRPr sz="1100">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d69acca4b0_0_899: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3d69acca4b0_0_8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1100">
                <a:latin typeface="Open Sans"/>
                <a:ea typeface="Open Sans"/>
                <a:cs typeface="Open Sans"/>
                <a:sym typeface="Open Sans"/>
              </a:rPr>
              <a:t>Ask students to do research into the UK’s anti-Apartheid movement and to share their findings in a format of their choice. As part of this process, ask them to reflect on the importance and power of international solidarity in challenging oppression. You might choose to share with them the </a:t>
            </a:r>
            <a:r>
              <a:rPr lang="en-GB" sz="1100" u="sng">
                <a:solidFill>
                  <a:srgbClr val="1155CC"/>
                </a:solidFill>
                <a:latin typeface="Open Sans"/>
                <a:ea typeface="Open Sans"/>
                <a:cs typeface="Open Sans"/>
                <a:sym typeface="Open Sans"/>
                <a:hlinkClick r:id="rId2">
                  <a:extLst>
                    <a:ext uri="{A12FA001-AC4F-418D-AE19-62706E023703}">
                      <ahyp:hlinkClr val="tx"/>
                    </a:ext>
                  </a:extLst>
                </a:hlinkClick>
              </a:rPr>
              <a:t>https://www.aamarchives.org/</a:t>
            </a:r>
            <a:r>
              <a:rPr lang="en-GB" sz="1100">
                <a:latin typeface="Open Sans"/>
                <a:ea typeface="Open Sans"/>
                <a:cs typeface="Open Sans"/>
                <a:sym typeface="Open Sans"/>
              </a:rPr>
              <a:t> which document the history of the British anti-Apartheid movement. </a:t>
            </a:r>
            <a:endParaRPr sz="1100">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d69acca4b0_0_917: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3d69acca4b0_0_9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1100">
                <a:latin typeface="Open Sans"/>
                <a:ea typeface="Open Sans"/>
                <a:cs typeface="Open Sans"/>
                <a:sym typeface="Open Sans"/>
              </a:rPr>
              <a:t>Share the article </a:t>
            </a:r>
            <a:r>
              <a:rPr lang="en-GB" sz="1100" u="sng">
                <a:solidFill>
                  <a:srgbClr val="1155CC"/>
                </a:solidFill>
                <a:latin typeface="Open Sans"/>
                <a:ea typeface="Open Sans"/>
                <a:cs typeface="Open Sans"/>
                <a:sym typeface="Open Sans"/>
                <a:hlinkClick r:id="rId2">
                  <a:extLst>
                    <a:ext uri="{A12FA001-AC4F-418D-AE19-62706E023703}">
                      <ahyp:hlinkClr val="tx"/>
                    </a:ext>
                  </a:extLst>
                </a:hlinkClick>
              </a:rPr>
              <a:t>When Irish Grocery Workers Stood Against Apartheid</a:t>
            </a:r>
            <a:r>
              <a:rPr lang="en-GB" sz="1100">
                <a:latin typeface="Open Sans"/>
                <a:ea typeface="Open Sans"/>
                <a:cs typeface="Open Sans"/>
                <a:sym typeface="Open Sans"/>
              </a:rPr>
              <a:t> with students, reading it as a class.</a:t>
            </a:r>
            <a:endParaRPr sz="1100">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96fd20613e_0_299: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396fd20613e_0_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Then ask </a:t>
            </a:r>
            <a:r>
              <a:rPr lang="en-GB" sz="1100">
                <a:latin typeface="Open Sans"/>
                <a:ea typeface="Open Sans"/>
                <a:cs typeface="Open Sans"/>
                <a:sym typeface="Open Sans"/>
              </a:rPr>
              <a:t>students</a:t>
            </a:r>
            <a:r>
              <a:rPr lang="en-GB" sz="1100">
                <a:latin typeface="Open Sans"/>
                <a:ea typeface="Open Sans"/>
                <a:cs typeface="Open Sans"/>
                <a:sym typeface="Open Sans"/>
              </a:rPr>
              <a:t> to discuss the questions in groups. You may also wish to share </a:t>
            </a:r>
            <a:r>
              <a:rPr lang="en-GB" sz="1100" u="sng">
                <a:solidFill>
                  <a:srgbClr val="1155CC"/>
                </a:solidFill>
                <a:latin typeface="Open Sans"/>
                <a:ea typeface="Open Sans"/>
                <a:cs typeface="Open Sans"/>
                <a:sym typeface="Open Sans"/>
                <a:hlinkClick r:id="rId2">
                  <a:extLst>
                    <a:ext uri="{A12FA001-AC4F-418D-AE19-62706E023703}">
                      <ahyp:hlinkClr val="tx"/>
                    </a:ext>
                  </a:extLst>
                </a:hlinkClick>
              </a:rPr>
              <a:t>resources created by Ardent Theatre Company</a:t>
            </a:r>
            <a:r>
              <a:rPr lang="en-GB" sz="1100">
                <a:latin typeface="Open Sans"/>
                <a:ea typeface="Open Sans"/>
                <a:cs typeface="Open Sans"/>
                <a:sym typeface="Open Sans"/>
              </a:rPr>
              <a:t> related to the play </a:t>
            </a:r>
            <a:r>
              <a:rPr i="1" lang="en-GB" sz="1100">
                <a:latin typeface="Open Sans"/>
                <a:ea typeface="Open Sans"/>
                <a:cs typeface="Open Sans"/>
                <a:sym typeface="Open Sans"/>
              </a:rPr>
              <a:t>Strike!, </a:t>
            </a:r>
            <a:r>
              <a:rPr lang="en-GB" sz="1100">
                <a:latin typeface="Open Sans"/>
                <a:ea typeface="Open Sans"/>
                <a:cs typeface="Open Sans"/>
                <a:sym typeface="Open Sans"/>
              </a:rPr>
              <a:t>which was written about the Dunnes Stores strike. </a:t>
            </a:r>
            <a:endParaRPr sz="1100">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d69acca4b0_0_926: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g3d69acca4b0_0_9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1100">
                <a:latin typeface="Open Sans"/>
                <a:ea typeface="Open Sans"/>
                <a:cs typeface="Open Sans"/>
                <a:sym typeface="Open Sans"/>
              </a:rPr>
              <a:t>Share your students’ charters with Teach for Tomorrow and the Anti-Apartheid Legacy Trust and/or write a blogpost or article for these organisations to put on their website. Do this by emailing hello@teachfortomorrow.org</a:t>
            </a:r>
            <a:endParaRPr sz="1100">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eacfbe37f7_0_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3eacfbe37f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eacfbe37f7_0_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3eacfbe37f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eacfbe37f7_0_1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3eacfbe37f7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eacfbe37f7_0_1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g3eacfbe37f7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d5049cdf49_1_4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d5049cdf49_1_4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3d5049cdf49_1_4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97312403af_0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97312403af_0_6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397312403af_0_6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d5049cdf49_1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d5049cdf49_1_3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3d5049cdf49_1_3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d5049cdf49_1_4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d5049cdf49_1_4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3d5049cdf49_1_4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96fd20613e_0_281: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396fd20613e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Ask students to reflect on the questions before placing them in groups to finish their charter.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Invite students to share their reflections in pairs before leading a short class discussion.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97316365d0_0_304: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397316365d0_0_3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Ask students to go into their modern day freedom charter groups to finish writing their charters and to decide how they would like to present it to other students. Presentation options include a leaflet, a PowerPoint presentation, an article, a poster, a speech, a poem, a piece of theatre, or any other method they would like to use.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d69acca4b0_0_58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3d69acca4b0_0_5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Give students the opportunity to present their charters to the class.</a:t>
            </a:r>
            <a:endParaRPr sz="1100">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d69acca4b0_0_60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3d69acca4b0_0_6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Finally, ask students to reflect on the following questions before inviting students to share their thoughts in pairs and then with the class.</a:t>
            </a:r>
            <a:endParaRPr sz="1100">
              <a:latin typeface="Open Sans"/>
              <a:ea typeface="Open Sans"/>
              <a:cs typeface="Open Sans"/>
              <a:sym typeface="Open Sans"/>
            </a:endParaRPr>
          </a:p>
          <a:p>
            <a:pPr indent="0" lvl="0" marL="0" rtl="0" algn="l">
              <a:lnSpc>
                <a:spcPct val="115000"/>
              </a:lnSpc>
              <a:spcBef>
                <a:spcPts val="1000"/>
              </a:spcBef>
              <a:spcAft>
                <a:spcPts val="1000"/>
              </a:spcAft>
              <a:buNone/>
            </a:pPr>
            <a:r>
              <a:t/>
            </a:r>
            <a:endParaRPr sz="1100">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96fd20613e_0_1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96fd20613e_0_13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396fd20613e_0_13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8.png"/><Relationship Id="rId3"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8.png"/><Relationship Id="rId3"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1.png"/><Relationship Id="rId3"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1.png"/><Relationship Id="rId3"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 Slide 6">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4" name="Google Shape;14;p2"/>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4000"/>
              <a:buFont typeface="Montserrat"/>
              <a:buNone/>
              <a:defRPr sz="4000">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6" name="Google Shape;16;p2"/>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352C77"/>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59" name="Shape 59"/>
        <p:cNvGrpSpPr/>
        <p:nvPr/>
      </p:nvGrpSpPr>
      <p:grpSpPr>
        <a:xfrm>
          <a:off x="0" y="0"/>
          <a:ext cx="0" cy="0"/>
          <a:chOff x="0" y="0"/>
          <a:chExt cx="0" cy="0"/>
        </a:xfrm>
      </p:grpSpPr>
      <p:sp>
        <p:nvSpPr>
          <p:cNvPr id="60" name="Google Shape;60;p11"/>
          <p:cNvSpPr/>
          <p:nvPr>
            <p:ph idx="2" type="chart"/>
          </p:nvPr>
        </p:nvSpPr>
        <p:spPr>
          <a:xfrm>
            <a:off x="741363" y="1143582"/>
            <a:ext cx="7578600" cy="3373500"/>
          </a:xfrm>
          <a:prstGeom prst="rect">
            <a:avLst/>
          </a:prstGeom>
          <a:noFill/>
          <a:ln>
            <a:noFill/>
          </a:ln>
        </p:spPr>
        <p:txBody>
          <a:bodyPr anchorCtr="0" anchor="t" bIns="0" lIns="0" spcFirstLastPara="1" rIns="0" wrap="square" tIns="0">
            <a:noAutofit/>
          </a:bodyPr>
          <a:lstStyle>
            <a:lvl1pPr lvl="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lvl="1"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lvl="2"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lvl="3"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lvl="4"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lvl="5"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61" name="Google Shape;61;p1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2" name="Google Shape;62;p1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3" name="Google Shape;63;p11"/>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Quote Slide">
  <p:cSld name="2_Quote Slide">
    <p:spTree>
      <p:nvGrpSpPr>
        <p:cNvPr id="64" name="Shape 64"/>
        <p:cNvGrpSpPr/>
        <p:nvPr/>
      </p:nvGrpSpPr>
      <p:grpSpPr>
        <a:xfrm>
          <a:off x="0" y="0"/>
          <a:ext cx="0" cy="0"/>
          <a:chOff x="0" y="0"/>
          <a:chExt cx="0" cy="0"/>
        </a:xfrm>
      </p:grpSpPr>
      <p:pic>
        <p:nvPicPr>
          <p:cNvPr id="65" name="Google Shape;65;p12"/>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66" name="Google Shape;66;p12"/>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67" name="Google Shape;67;p12"/>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lide">
  <p:cSld name="1_Quote Slide">
    <p:spTree>
      <p:nvGrpSpPr>
        <p:cNvPr id="68" name="Shape 68"/>
        <p:cNvGrpSpPr/>
        <p:nvPr/>
      </p:nvGrpSpPr>
      <p:grpSpPr>
        <a:xfrm>
          <a:off x="0" y="0"/>
          <a:ext cx="0" cy="0"/>
          <a:chOff x="0" y="0"/>
          <a:chExt cx="0" cy="0"/>
        </a:xfrm>
      </p:grpSpPr>
      <p:pic>
        <p:nvPicPr>
          <p:cNvPr id="69" name="Google Shape;69;p13"/>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70" name="Google Shape;70;p13"/>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71" name="Google Shape;71;p13"/>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Text">
  <p:cSld name="Photo and Text">
    <p:spTree>
      <p:nvGrpSpPr>
        <p:cNvPr id="72"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74" name="Google Shape;74;p14"/>
          <p:cNvSpPr txBox="1"/>
          <p:nvPr>
            <p:ph idx="1" type="body"/>
          </p:nvPr>
        </p:nvSpPr>
        <p:spPr>
          <a:xfrm>
            <a:off x="4739524" y="1467193"/>
            <a:ext cx="39807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6" name="Google Shape;76;p1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4"/>
          <p:cNvSpPr/>
          <p:nvPr>
            <p:ph idx="2" type="pic"/>
          </p:nvPr>
        </p:nvSpPr>
        <p:spPr>
          <a:xfrm>
            <a:off x="403225" y="1102405"/>
            <a:ext cx="4043400" cy="3622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bullet ">
  <p:cSld name="Double bullet ">
    <p:spTree>
      <p:nvGrpSpPr>
        <p:cNvPr id="78" name="Shape 78"/>
        <p:cNvGrpSpPr/>
        <p:nvPr/>
      </p:nvGrpSpPr>
      <p:grpSpPr>
        <a:xfrm>
          <a:off x="0" y="0"/>
          <a:ext cx="0" cy="0"/>
          <a:chOff x="0" y="0"/>
          <a:chExt cx="0" cy="0"/>
        </a:xfrm>
      </p:grpSpPr>
      <p:sp>
        <p:nvSpPr>
          <p:cNvPr id="79" name="Google Shape;79;p15"/>
          <p:cNvSpPr txBox="1"/>
          <p:nvPr>
            <p:ph idx="1" type="body"/>
          </p:nvPr>
        </p:nvSpPr>
        <p:spPr>
          <a:xfrm>
            <a:off x="357484"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5"/>
          <p:cNvSpPr txBox="1"/>
          <p:nvPr>
            <p:ph idx="2" type="body"/>
          </p:nvPr>
        </p:nvSpPr>
        <p:spPr>
          <a:xfrm>
            <a:off x="4629150"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81" name="Google Shape;81;p1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82" name="Google Shape;82;p1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3" name="Google Shape;83;p1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2">
  <p:cSld name="Title Pistachio 2">
    <p:spTree>
      <p:nvGrpSpPr>
        <p:cNvPr id="84" name="Shape 84"/>
        <p:cNvGrpSpPr/>
        <p:nvPr/>
      </p:nvGrpSpPr>
      <p:grpSpPr>
        <a:xfrm>
          <a:off x="0" y="0"/>
          <a:ext cx="0" cy="0"/>
          <a:chOff x="0" y="0"/>
          <a:chExt cx="0" cy="0"/>
        </a:xfrm>
      </p:grpSpPr>
      <p:pic>
        <p:nvPicPr>
          <p:cNvPr id="85" name="Google Shape;85;p16"/>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86" name="Google Shape;86;p16"/>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Quote Slide">
  <p:cSld name="8_Quote Slide">
    <p:spTree>
      <p:nvGrpSpPr>
        <p:cNvPr id="87"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89" name="Google Shape;89;p17"/>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90" name="Google Shape;90;p17"/>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p:cSld name="Basic text Pistachio band">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93" name="Google Shape;93;p1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18"/>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95" name="Google Shape;95;p1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p:cSld name="Title Banana">
    <p:spTree>
      <p:nvGrpSpPr>
        <p:cNvPr id="96" name="Shape 96"/>
        <p:cNvGrpSpPr/>
        <p:nvPr/>
      </p:nvGrpSpPr>
      <p:grpSpPr>
        <a:xfrm>
          <a:off x="0" y="0"/>
          <a:ext cx="0" cy="0"/>
          <a:chOff x="0" y="0"/>
          <a:chExt cx="0" cy="0"/>
        </a:xfrm>
      </p:grpSpPr>
      <p:pic>
        <p:nvPicPr>
          <p:cNvPr id="97" name="Google Shape;97;p19"/>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98" name="Google Shape;98;p19"/>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icon">
  <p:cSld name="Basic text Banana band icon">
    <p:spTree>
      <p:nvGrpSpPr>
        <p:cNvPr id="99" name="Shape 99"/>
        <p:cNvGrpSpPr/>
        <p:nvPr/>
      </p:nvGrpSpPr>
      <p:grpSpPr>
        <a:xfrm>
          <a:off x="0" y="0"/>
          <a:ext cx="0" cy="0"/>
          <a:chOff x="0" y="0"/>
          <a:chExt cx="0" cy="0"/>
        </a:xfrm>
      </p:grpSpPr>
      <p:pic>
        <p:nvPicPr>
          <p:cNvPr id="100" name="Google Shape;100;p20"/>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01" name="Google Shape;101;p2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 name="Google Shape;102;p20"/>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2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20"/>
          <p:cNvPicPr preferRelativeResize="0"/>
          <p:nvPr/>
        </p:nvPicPr>
        <p:blipFill rotWithShape="1">
          <a:blip r:embed="rId3">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rgbClr val="CAE389"/>
        </a:solidFill>
      </p:bgPr>
    </p:bg>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9" name="Google Shape;19;p3"/>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Quote Slide">
  <p:cSld name="3_Quote Slide">
    <p:spTree>
      <p:nvGrpSpPr>
        <p:cNvPr id="105" name="Shape 105"/>
        <p:cNvGrpSpPr/>
        <p:nvPr/>
      </p:nvGrpSpPr>
      <p:grpSpPr>
        <a:xfrm>
          <a:off x="0" y="0"/>
          <a:ext cx="0" cy="0"/>
          <a:chOff x="0" y="0"/>
          <a:chExt cx="0" cy="0"/>
        </a:xfrm>
      </p:grpSpPr>
      <p:pic>
        <p:nvPicPr>
          <p:cNvPr id="106" name="Google Shape;106;p21"/>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07" name="Google Shape;107;p21"/>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08" name="Google Shape;108;p21"/>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109" name="Shape 109"/>
        <p:cNvGrpSpPr/>
        <p:nvPr/>
      </p:nvGrpSpPr>
      <p:grpSpPr>
        <a:xfrm>
          <a:off x="0" y="0"/>
          <a:ext cx="0" cy="0"/>
          <a:chOff x="0" y="0"/>
          <a:chExt cx="0" cy="0"/>
        </a:xfrm>
      </p:grpSpPr>
      <p:pic>
        <p:nvPicPr>
          <p:cNvPr id="110" name="Google Shape;110;p2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11" name="Google Shape;111;p22"/>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4500"/>
              <a:buFont typeface="Montserrat"/>
              <a:buNone/>
              <a:defRPr sz="45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2"/>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113" name="Shape 113"/>
        <p:cNvGrpSpPr/>
        <p:nvPr/>
      </p:nvGrpSpPr>
      <p:grpSpPr>
        <a:xfrm>
          <a:off x="0" y="0"/>
          <a:ext cx="0" cy="0"/>
          <a:chOff x="0" y="0"/>
          <a:chExt cx="0" cy="0"/>
        </a:xfrm>
      </p:grpSpPr>
      <p:sp>
        <p:nvSpPr>
          <p:cNvPr id="114" name="Google Shape;114;p23"/>
          <p:cNvSpPr txBox="1"/>
          <p:nvPr>
            <p:ph type="ctrTitle"/>
          </p:nvPr>
        </p:nvSpPr>
        <p:spPr>
          <a:xfrm>
            <a:off x="453788" y="1658331"/>
            <a:ext cx="68580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subTitle"/>
          </p:nvPr>
        </p:nvSpPr>
        <p:spPr>
          <a:xfrm>
            <a:off x="453788" y="3220146"/>
            <a:ext cx="68580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16" name="Google Shape;116;p23"/>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chemeClr val="lt1"/>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17" name="Shape 117"/>
        <p:cNvGrpSpPr/>
        <p:nvPr/>
      </p:nvGrpSpPr>
      <p:grpSpPr>
        <a:xfrm>
          <a:off x="0" y="0"/>
          <a:ext cx="0" cy="0"/>
          <a:chOff x="0" y="0"/>
          <a:chExt cx="0" cy="0"/>
        </a:xfrm>
      </p:grpSpPr>
      <p:pic>
        <p:nvPicPr>
          <p:cNvPr id="118" name="Google Shape;118;p2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19" name="Google Shape;119;p24"/>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0" name="Google Shape;120;p24"/>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Quote Slide">
  <p:cSld name="5_Quote Slide">
    <p:spTree>
      <p:nvGrpSpPr>
        <p:cNvPr id="121" name="Shape 121"/>
        <p:cNvGrpSpPr/>
        <p:nvPr/>
      </p:nvGrpSpPr>
      <p:grpSpPr>
        <a:xfrm>
          <a:off x="0" y="0"/>
          <a:ext cx="0" cy="0"/>
          <a:chOff x="0" y="0"/>
          <a:chExt cx="0" cy="0"/>
        </a:xfrm>
      </p:grpSpPr>
      <p:pic>
        <p:nvPicPr>
          <p:cNvPr id="122" name="Google Shape;122;p25"/>
          <p:cNvPicPr preferRelativeResize="0"/>
          <p:nvPr/>
        </p:nvPicPr>
        <p:blipFill rotWithShape="1">
          <a:blip r:embed="rId2">
            <a:alphaModFix/>
          </a:blip>
          <a:srcRect b="0" l="0" r="0" t="0"/>
          <a:stretch/>
        </p:blipFill>
        <p:spPr>
          <a:xfrm>
            <a:off x="0" y="945"/>
            <a:ext cx="9145683" cy="5142553"/>
          </a:xfrm>
          <a:prstGeom prst="rect">
            <a:avLst/>
          </a:prstGeom>
          <a:noFill/>
          <a:ln>
            <a:noFill/>
          </a:ln>
        </p:spPr>
      </p:pic>
      <p:sp>
        <p:nvSpPr>
          <p:cNvPr id="123" name="Google Shape;123;p25"/>
          <p:cNvSpPr txBox="1"/>
          <p:nvPr>
            <p:ph idx="1" type="body"/>
          </p:nvPr>
        </p:nvSpPr>
        <p:spPr>
          <a:xfrm>
            <a:off x="2052162" y="1717118"/>
            <a:ext cx="5360700" cy="28263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4" name="Google Shape;124;p25"/>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Quote Slide">
  <p:cSld name="6_Quote Slide">
    <p:spTree>
      <p:nvGrpSpPr>
        <p:cNvPr id="125" name="Shape 125"/>
        <p:cNvGrpSpPr/>
        <p:nvPr/>
      </p:nvGrpSpPr>
      <p:grpSpPr>
        <a:xfrm>
          <a:off x="0" y="0"/>
          <a:ext cx="0" cy="0"/>
          <a:chOff x="0" y="0"/>
          <a:chExt cx="0" cy="0"/>
        </a:xfrm>
      </p:grpSpPr>
      <p:pic>
        <p:nvPicPr>
          <p:cNvPr id="126" name="Google Shape;126;p2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27" name="Google Shape;127;p26"/>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8" name="Google Shape;128;p26"/>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Quote Slide">
  <p:cSld name="7_Quote Slide">
    <p:spTree>
      <p:nvGrpSpPr>
        <p:cNvPr id="129" name="Shape 129"/>
        <p:cNvGrpSpPr/>
        <p:nvPr/>
      </p:nvGrpSpPr>
      <p:grpSpPr>
        <a:xfrm>
          <a:off x="0" y="0"/>
          <a:ext cx="0" cy="0"/>
          <a:chOff x="0" y="0"/>
          <a:chExt cx="0" cy="0"/>
        </a:xfrm>
      </p:grpSpPr>
      <p:pic>
        <p:nvPicPr>
          <p:cNvPr id="130" name="Google Shape;130;p27"/>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31" name="Google Shape;131;p27"/>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32" name="Google Shape;132;p27"/>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Quote Slide">
  <p:cSld name="4_Quote Slide">
    <p:spTree>
      <p:nvGrpSpPr>
        <p:cNvPr id="133" name="Shape 133"/>
        <p:cNvGrpSpPr/>
        <p:nvPr/>
      </p:nvGrpSpPr>
      <p:grpSpPr>
        <a:xfrm>
          <a:off x="0" y="0"/>
          <a:ext cx="0" cy="0"/>
          <a:chOff x="0" y="0"/>
          <a:chExt cx="0" cy="0"/>
        </a:xfrm>
      </p:grpSpPr>
      <p:pic>
        <p:nvPicPr>
          <p:cNvPr id="134" name="Google Shape;134;p28"/>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35" name="Google Shape;135;p28"/>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36" name="Google Shape;136;p28"/>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p:cSld name="Section Starter">
    <p:spTree>
      <p:nvGrpSpPr>
        <p:cNvPr id="137" name="Shape 137"/>
        <p:cNvGrpSpPr/>
        <p:nvPr/>
      </p:nvGrpSpPr>
      <p:grpSpPr>
        <a:xfrm>
          <a:off x="0" y="0"/>
          <a:ext cx="0" cy="0"/>
          <a:chOff x="0" y="0"/>
          <a:chExt cx="0" cy="0"/>
        </a:xfrm>
      </p:grpSpPr>
      <p:pic>
        <p:nvPicPr>
          <p:cNvPr id="138" name="Google Shape;138;p29"/>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39" name="Google Shape;139;p29"/>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p:cSld name="Basic text Peach band">
    <p:spTree>
      <p:nvGrpSpPr>
        <p:cNvPr id="140" name="Shape 140"/>
        <p:cNvGrpSpPr/>
        <p:nvPr/>
      </p:nvGrpSpPr>
      <p:grpSpPr>
        <a:xfrm>
          <a:off x="0" y="0"/>
          <a:ext cx="0" cy="0"/>
          <a:chOff x="0" y="0"/>
          <a:chExt cx="0" cy="0"/>
        </a:xfrm>
      </p:grpSpPr>
      <p:pic>
        <p:nvPicPr>
          <p:cNvPr id="141" name="Google Shape;141;p30"/>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142" name="Google Shape;142;p3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3" name="Google Shape;143;p30"/>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4" name="Google Shape;144;p3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 Slide 5">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3" name="Google Shape;23;p4"/>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5" name="Google Shape;25;p4"/>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F8BA9D"/>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_tree icon">
  <p:cSld name="Basic text Peach band_tree icon">
    <p:spTree>
      <p:nvGrpSpPr>
        <p:cNvPr id="145" name="Shape 145"/>
        <p:cNvGrpSpPr/>
        <p:nvPr/>
      </p:nvGrpSpPr>
      <p:grpSpPr>
        <a:xfrm>
          <a:off x="0" y="0"/>
          <a:ext cx="0" cy="0"/>
          <a:chOff x="0" y="0"/>
          <a:chExt cx="0" cy="0"/>
        </a:xfrm>
      </p:grpSpPr>
      <p:pic>
        <p:nvPicPr>
          <p:cNvPr id="146" name="Google Shape;146;p31"/>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47" name="Google Shape;147;p3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1"/>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9" name="Google Shape;149;p3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0" name="Google Shape;150;p31"/>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icon">
  <p:cSld name="Basic text Peach band icon">
    <p:spTree>
      <p:nvGrpSpPr>
        <p:cNvPr id="151" name="Shape 151"/>
        <p:cNvGrpSpPr/>
        <p:nvPr/>
      </p:nvGrpSpPr>
      <p:grpSpPr>
        <a:xfrm>
          <a:off x="0" y="0"/>
          <a:ext cx="0" cy="0"/>
          <a:chOff x="0" y="0"/>
          <a:chExt cx="0" cy="0"/>
        </a:xfrm>
      </p:grpSpPr>
      <p:pic>
        <p:nvPicPr>
          <p:cNvPr id="152" name="Google Shape;152;p3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53" name="Google Shape;153;p3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4" name="Google Shape;154;p32"/>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5" name="Google Shape;155;p3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6" name="Google Shape;156;p32"/>
          <p:cNvPicPr preferRelativeResize="0"/>
          <p:nvPr/>
        </p:nvPicPr>
        <p:blipFill rotWithShape="1">
          <a:blip r:embed="rId3">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each band icon">
  <p:cSld name="1_Basic text Peach band icon">
    <p:spTree>
      <p:nvGrpSpPr>
        <p:cNvPr id="157" name="Shape 157"/>
        <p:cNvGrpSpPr/>
        <p:nvPr/>
      </p:nvGrpSpPr>
      <p:grpSpPr>
        <a:xfrm>
          <a:off x="0" y="0"/>
          <a:ext cx="0" cy="0"/>
          <a:chOff x="0" y="0"/>
          <a:chExt cx="0" cy="0"/>
        </a:xfrm>
      </p:grpSpPr>
      <p:sp>
        <p:nvSpPr>
          <p:cNvPr id="158" name="Google Shape;158;p3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9" name="Google Shape;159;p33"/>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0" name="Google Shape;160;p33"/>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1" name="Google Shape;161;p33"/>
          <p:cNvPicPr preferRelativeResize="0"/>
          <p:nvPr/>
        </p:nvPicPr>
        <p:blipFill rotWithShape="1">
          <a:blip r:embed="rId2">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stachio">
  <p:cSld name="1_Title Pistachio">
    <p:spTree>
      <p:nvGrpSpPr>
        <p:cNvPr id="162" name="Shape 162"/>
        <p:cNvGrpSpPr/>
        <p:nvPr/>
      </p:nvGrpSpPr>
      <p:grpSpPr>
        <a:xfrm>
          <a:off x="0" y="0"/>
          <a:ext cx="0" cy="0"/>
          <a:chOff x="0" y="0"/>
          <a:chExt cx="0" cy="0"/>
        </a:xfrm>
      </p:grpSpPr>
      <p:pic>
        <p:nvPicPr>
          <p:cNvPr id="163" name="Google Shape;163;p34"/>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64" name="Google Shape;164;p34"/>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34"/>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2">
  <p:cSld name="Section Starter 2">
    <p:spTree>
      <p:nvGrpSpPr>
        <p:cNvPr id="166" name="Shape 166"/>
        <p:cNvGrpSpPr/>
        <p:nvPr/>
      </p:nvGrpSpPr>
      <p:grpSpPr>
        <a:xfrm>
          <a:off x="0" y="0"/>
          <a:ext cx="0" cy="0"/>
          <a:chOff x="0" y="0"/>
          <a:chExt cx="0" cy="0"/>
        </a:xfrm>
      </p:grpSpPr>
      <p:pic>
        <p:nvPicPr>
          <p:cNvPr id="167" name="Google Shape;167;p35"/>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68" name="Google Shape;168;p35"/>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000"/>
              <a:buFont typeface="Montserrat"/>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_tree icon">
  <p:cSld name="Basic text Pistachio band_tree icon">
    <p:spTree>
      <p:nvGrpSpPr>
        <p:cNvPr id="169" name="Shape 169"/>
        <p:cNvGrpSpPr/>
        <p:nvPr/>
      </p:nvGrpSpPr>
      <p:grpSpPr>
        <a:xfrm>
          <a:off x="0" y="0"/>
          <a:ext cx="0" cy="0"/>
          <a:chOff x="0" y="0"/>
          <a:chExt cx="0" cy="0"/>
        </a:xfrm>
      </p:grpSpPr>
      <p:pic>
        <p:nvPicPr>
          <p:cNvPr id="170" name="Google Shape;170;p36"/>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171" name="Google Shape;171;p3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2" name="Google Shape;172;p36"/>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73" name="Google Shape;173;p36"/>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4" name="Google Shape;174;p3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icon">
  <p:cSld name="Basic text Pistachio band icon">
    <p:spTree>
      <p:nvGrpSpPr>
        <p:cNvPr id="175" name="Shape 175"/>
        <p:cNvGrpSpPr/>
        <p:nvPr/>
      </p:nvGrpSpPr>
      <p:grpSpPr>
        <a:xfrm>
          <a:off x="0" y="0"/>
          <a:ext cx="0" cy="0"/>
          <a:chOff x="0" y="0"/>
          <a:chExt cx="0" cy="0"/>
        </a:xfrm>
      </p:grpSpPr>
      <p:pic>
        <p:nvPicPr>
          <p:cNvPr id="176" name="Google Shape;176;p37"/>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177" name="Google Shape;177;p3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37"/>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79" name="Google Shape;179;p3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0" name="Google Shape;180;p37"/>
          <p:cNvPicPr preferRelativeResize="0"/>
          <p:nvPr/>
        </p:nvPicPr>
        <p:blipFill rotWithShape="1">
          <a:blip r:embed="rId3">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istachio band icon">
  <p:cSld name="1_Basic text Pistachio band icon">
    <p:spTree>
      <p:nvGrpSpPr>
        <p:cNvPr id="181" name="Shape 181"/>
        <p:cNvGrpSpPr/>
        <p:nvPr/>
      </p:nvGrpSpPr>
      <p:grpSpPr>
        <a:xfrm>
          <a:off x="0" y="0"/>
          <a:ext cx="0" cy="0"/>
          <a:chOff x="0" y="0"/>
          <a:chExt cx="0" cy="0"/>
        </a:xfrm>
      </p:grpSpPr>
      <p:sp>
        <p:nvSpPr>
          <p:cNvPr id="182" name="Google Shape;182;p3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3" name="Google Shape;183;p38"/>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84" name="Google Shape;184;p3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5" name="Google Shape;185;p38"/>
          <p:cNvPicPr preferRelativeResize="0"/>
          <p:nvPr/>
        </p:nvPicPr>
        <p:blipFill rotWithShape="1">
          <a:blip r:embed="rId2">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p:cSld name="Title Pistachio">
    <p:spTree>
      <p:nvGrpSpPr>
        <p:cNvPr id="186" name="Shape 186"/>
        <p:cNvGrpSpPr/>
        <p:nvPr/>
      </p:nvGrpSpPr>
      <p:grpSpPr>
        <a:xfrm>
          <a:off x="0" y="0"/>
          <a:ext cx="0" cy="0"/>
          <a:chOff x="0" y="0"/>
          <a:chExt cx="0" cy="0"/>
        </a:xfrm>
      </p:grpSpPr>
      <p:pic>
        <p:nvPicPr>
          <p:cNvPr id="187" name="Google Shape;187;p39"/>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88" name="Google Shape;188;p39"/>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9"/>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p:cSld name="Basic text Banana band">
    <p:spTree>
      <p:nvGrpSpPr>
        <p:cNvPr id="190" name="Shape 190"/>
        <p:cNvGrpSpPr/>
        <p:nvPr/>
      </p:nvGrpSpPr>
      <p:grpSpPr>
        <a:xfrm>
          <a:off x="0" y="0"/>
          <a:ext cx="0" cy="0"/>
          <a:chOff x="0" y="0"/>
          <a:chExt cx="0" cy="0"/>
        </a:xfrm>
      </p:grpSpPr>
      <p:pic>
        <p:nvPicPr>
          <p:cNvPr id="191" name="Google Shape;191;p40"/>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192" name="Google Shape;192;p4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3" name="Google Shape;193;p40"/>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4" name="Google Shape;194;p4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text slide">
  <p:cSld name="Bullet text slide">
    <p:spTree>
      <p:nvGrpSpPr>
        <p:cNvPr id="26" name="Shape 26"/>
        <p:cNvGrpSpPr/>
        <p:nvPr/>
      </p:nvGrpSpPr>
      <p:grpSpPr>
        <a:xfrm>
          <a:off x="0" y="0"/>
          <a:ext cx="0" cy="0"/>
          <a:chOff x="0" y="0"/>
          <a:chExt cx="0" cy="0"/>
        </a:xfrm>
      </p:grpSpPr>
      <p:sp>
        <p:nvSpPr>
          <p:cNvPr id="27" name="Google Shape;27;p5"/>
          <p:cNvSpPr txBox="1"/>
          <p:nvPr>
            <p:ph idx="1" type="body"/>
          </p:nvPr>
        </p:nvSpPr>
        <p:spPr>
          <a:xfrm>
            <a:off x="348018" y="1116824"/>
            <a:ext cx="8167200" cy="36939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750"/>
              </a:spcBef>
              <a:spcAft>
                <a:spcPts val="0"/>
              </a:spcAft>
              <a:buSzPts val="1800"/>
              <a:buFont typeface="Arial"/>
              <a:buChar char="•"/>
              <a:defRPr/>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8" name="Google Shape;28;p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9" name="Google Shape;29;p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p:cSld name="1_Basic text Banana band">
    <p:spTree>
      <p:nvGrpSpPr>
        <p:cNvPr id="195" name="Shape 195"/>
        <p:cNvGrpSpPr/>
        <p:nvPr/>
      </p:nvGrpSpPr>
      <p:grpSpPr>
        <a:xfrm>
          <a:off x="0" y="0"/>
          <a:ext cx="0" cy="0"/>
          <a:chOff x="0" y="0"/>
          <a:chExt cx="0" cy="0"/>
        </a:xfrm>
      </p:grpSpPr>
      <p:pic>
        <p:nvPicPr>
          <p:cNvPr id="196" name="Google Shape;196;p41"/>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197" name="Google Shape;197;p41"/>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198" name="Google Shape;198;p4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9" name="Google Shape;199;p41"/>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0" name="Google Shape;200;p4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icon">
  <p:cSld name="1_Basic text Banana band icon">
    <p:spTree>
      <p:nvGrpSpPr>
        <p:cNvPr id="201" name="Shape 201"/>
        <p:cNvGrpSpPr/>
        <p:nvPr/>
      </p:nvGrpSpPr>
      <p:grpSpPr>
        <a:xfrm>
          <a:off x="0" y="0"/>
          <a:ext cx="0" cy="0"/>
          <a:chOff x="0" y="0"/>
          <a:chExt cx="0" cy="0"/>
        </a:xfrm>
      </p:grpSpPr>
      <p:sp>
        <p:nvSpPr>
          <p:cNvPr id="202" name="Google Shape;202;p4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3" name="Google Shape;203;p42"/>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Google Shape;204;p4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5" name="Google Shape;205;p42"/>
          <p:cNvPicPr preferRelativeResize="0"/>
          <p:nvPr/>
        </p:nvPicPr>
        <p:blipFill rotWithShape="1">
          <a:blip r:embed="rId2">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2">
  <p:cSld name="Title Banana 2">
    <p:spTree>
      <p:nvGrpSpPr>
        <p:cNvPr id="206" name="Shape 206"/>
        <p:cNvGrpSpPr/>
        <p:nvPr/>
      </p:nvGrpSpPr>
      <p:grpSpPr>
        <a:xfrm>
          <a:off x="0" y="0"/>
          <a:ext cx="0" cy="0"/>
          <a:chOff x="0" y="0"/>
          <a:chExt cx="0" cy="0"/>
        </a:xfrm>
      </p:grpSpPr>
      <p:pic>
        <p:nvPicPr>
          <p:cNvPr id="207" name="Google Shape;207;p43"/>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208" name="Google Shape;208;p43"/>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43"/>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bar">
  <p:cSld name="Tree text block_tree icon bar">
    <p:spTree>
      <p:nvGrpSpPr>
        <p:cNvPr id="210" name="Shape 210"/>
        <p:cNvGrpSpPr/>
        <p:nvPr/>
      </p:nvGrpSpPr>
      <p:grpSpPr>
        <a:xfrm>
          <a:off x="0" y="0"/>
          <a:ext cx="0" cy="0"/>
          <a:chOff x="0" y="0"/>
          <a:chExt cx="0" cy="0"/>
        </a:xfrm>
      </p:grpSpPr>
      <p:pic>
        <p:nvPicPr>
          <p:cNvPr id="211" name="Google Shape;211;p4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12" name="Google Shape;212;p4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3" name="Google Shape;213;p4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4" name="Google Shape;214;p4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5" name="Google Shape;215;p44"/>
          <p:cNvPicPr preferRelativeResize="0"/>
          <p:nvPr/>
        </p:nvPicPr>
        <p:blipFill rotWithShape="1">
          <a:blip r:embed="rId3">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tree icon bar">
  <p:cSld name="1_Tree text block_tree icon bar">
    <p:spTree>
      <p:nvGrpSpPr>
        <p:cNvPr id="216" name="Shape 216"/>
        <p:cNvGrpSpPr/>
        <p:nvPr/>
      </p:nvGrpSpPr>
      <p:grpSpPr>
        <a:xfrm>
          <a:off x="0" y="0"/>
          <a:ext cx="0" cy="0"/>
          <a:chOff x="0" y="0"/>
          <a:chExt cx="0" cy="0"/>
        </a:xfrm>
      </p:grpSpPr>
      <p:sp>
        <p:nvSpPr>
          <p:cNvPr id="217" name="Google Shape;217;p4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8" name="Google Shape;218;p4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9" name="Google Shape;219;p45"/>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20" name="Google Shape;220;p45"/>
          <p:cNvPicPr preferRelativeResize="0"/>
          <p:nvPr/>
        </p:nvPicPr>
        <p:blipFill rotWithShape="1">
          <a:blip r:embed="rId2">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no heading bar">
  <p:cSld name="1_Tree text block_no heading bar">
    <p:spTree>
      <p:nvGrpSpPr>
        <p:cNvPr id="221" name="Shape 221"/>
        <p:cNvGrpSpPr/>
        <p:nvPr/>
      </p:nvGrpSpPr>
      <p:grpSpPr>
        <a:xfrm>
          <a:off x="0" y="0"/>
          <a:ext cx="0" cy="0"/>
          <a:chOff x="0" y="0"/>
          <a:chExt cx="0" cy="0"/>
        </a:xfrm>
      </p:grpSpPr>
      <p:pic>
        <p:nvPicPr>
          <p:cNvPr id="222" name="Google Shape;222;p4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23" name="Google Shape;223;p4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4" name="Google Shape;224;p46"/>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25" name="Google Shape;225;p4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ictogram">
  <p:cSld name="Basic Pictogram">
    <p:spTree>
      <p:nvGrpSpPr>
        <p:cNvPr id="226" name="Shape 226"/>
        <p:cNvGrpSpPr/>
        <p:nvPr/>
      </p:nvGrpSpPr>
      <p:grpSpPr>
        <a:xfrm>
          <a:off x="0" y="0"/>
          <a:ext cx="0" cy="0"/>
          <a:chOff x="0" y="0"/>
          <a:chExt cx="0" cy="0"/>
        </a:xfrm>
      </p:grpSpPr>
      <p:pic>
        <p:nvPicPr>
          <p:cNvPr id="227" name="Google Shape;227;p47"/>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28" name="Google Shape;228;p47"/>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9" name="Google Shape;229;p47"/>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0" name="Google Shape;230;p47"/>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1" name="Google Shape;231;p47"/>
          <p:cNvPicPr preferRelativeResize="0"/>
          <p:nvPr/>
        </p:nvPicPr>
        <p:blipFill rotWithShape="1">
          <a:blip r:embed="rId3">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
  <p:cSld name="1_Tree text block">
    <p:spTree>
      <p:nvGrpSpPr>
        <p:cNvPr id="232" name="Shape 232"/>
        <p:cNvGrpSpPr/>
        <p:nvPr/>
      </p:nvGrpSpPr>
      <p:grpSpPr>
        <a:xfrm>
          <a:off x="0" y="0"/>
          <a:ext cx="0" cy="0"/>
          <a:chOff x="0" y="0"/>
          <a:chExt cx="0" cy="0"/>
        </a:xfrm>
      </p:grpSpPr>
      <p:pic>
        <p:nvPicPr>
          <p:cNvPr id="233" name="Google Shape;233;p48"/>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34" name="Google Shape;234;p4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5" name="Google Shape;235;p48"/>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6" name="Google Shape;236;p48"/>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7" name="Google Shape;237;p48"/>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text block">
  <p:cSld name="3_Basic text block">
    <p:spTree>
      <p:nvGrpSpPr>
        <p:cNvPr id="238" name="Shape 238"/>
        <p:cNvGrpSpPr/>
        <p:nvPr/>
      </p:nvGrpSpPr>
      <p:grpSpPr>
        <a:xfrm>
          <a:off x="0" y="0"/>
          <a:ext cx="0" cy="0"/>
          <a:chOff x="0" y="0"/>
          <a:chExt cx="0" cy="0"/>
        </a:xfrm>
      </p:grpSpPr>
      <p:sp>
        <p:nvSpPr>
          <p:cNvPr id="239" name="Google Shape;239;p49"/>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0" name="Google Shape;240;p49"/>
          <p:cNvSpPr txBox="1"/>
          <p:nvPr>
            <p:ph type="title"/>
          </p:nvPr>
        </p:nvSpPr>
        <p:spPr>
          <a:xfrm>
            <a:off x="1898650" y="229394"/>
            <a:ext cx="68214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4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42" name="Google Shape;242;p49"/>
          <p:cNvPicPr preferRelativeResize="0"/>
          <p:nvPr/>
        </p:nvPicPr>
        <p:blipFill rotWithShape="1">
          <a:blip r:embed="rId2">
            <a:alphaModFix/>
          </a:blip>
          <a:srcRect b="0" l="0" r="0" t="0"/>
          <a:stretch/>
        </p:blipFill>
        <p:spPr>
          <a:xfrm>
            <a:off x="388938" y="229394"/>
            <a:ext cx="1203159" cy="30438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lock">
  <p:cSld name="1_Basic text block">
    <p:spTree>
      <p:nvGrpSpPr>
        <p:cNvPr id="243" name="Shape 243"/>
        <p:cNvGrpSpPr/>
        <p:nvPr/>
      </p:nvGrpSpPr>
      <p:grpSpPr>
        <a:xfrm>
          <a:off x="0" y="0"/>
          <a:ext cx="0" cy="0"/>
          <a:chOff x="0" y="0"/>
          <a:chExt cx="0" cy="0"/>
        </a:xfrm>
      </p:grpSpPr>
      <p:sp>
        <p:nvSpPr>
          <p:cNvPr id="244" name="Google Shape;244;p50"/>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5" name="Google Shape;245;p5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47" name="Google Shape;247;p50"/>
          <p:cNvPicPr preferRelativeResize="0"/>
          <p:nvPr/>
        </p:nvPicPr>
        <p:blipFill rotWithShape="1">
          <a:blip r:embed="rId2">
            <a:alphaModFix/>
          </a:blip>
          <a:srcRect b="0" l="0" r="0" t="0"/>
          <a:stretch/>
        </p:blipFill>
        <p:spPr>
          <a:xfrm>
            <a:off x="8258578" y="158749"/>
            <a:ext cx="470111" cy="4701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p:cSld name="Tree text block_tree icon">
    <p:spTree>
      <p:nvGrpSpPr>
        <p:cNvPr id="3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3" name="Google Shape;33;p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6"/>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Google Shape;35;p6"/>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6" name="Google Shape;36;p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text block">
  <p:cSld name="2_Basic text block">
    <p:spTree>
      <p:nvGrpSpPr>
        <p:cNvPr id="248" name="Shape 248"/>
        <p:cNvGrpSpPr/>
        <p:nvPr/>
      </p:nvGrpSpPr>
      <p:grpSpPr>
        <a:xfrm>
          <a:off x="0" y="0"/>
          <a:ext cx="0" cy="0"/>
          <a:chOff x="0" y="0"/>
          <a:chExt cx="0" cy="0"/>
        </a:xfrm>
      </p:grpSpPr>
      <p:sp>
        <p:nvSpPr>
          <p:cNvPr id="249" name="Google Shape;249;p5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0" name="Google Shape;250;p51"/>
          <p:cNvSpPr txBox="1"/>
          <p:nvPr>
            <p:ph type="title"/>
          </p:nvPr>
        </p:nvSpPr>
        <p:spPr>
          <a:xfrm>
            <a:off x="1092200" y="229394"/>
            <a:ext cx="74232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5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52" name="Google Shape;252;p51"/>
          <p:cNvPicPr preferRelativeResize="0"/>
          <p:nvPr/>
        </p:nvPicPr>
        <p:blipFill rotWithShape="1">
          <a:blip r:embed="rId2">
            <a:alphaModFix/>
          </a:blip>
          <a:srcRect b="0" l="0" r="0" t="0"/>
          <a:stretch/>
        </p:blipFill>
        <p:spPr>
          <a:xfrm>
            <a:off x="369782" y="148811"/>
            <a:ext cx="470111" cy="47011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3" name="Shape 253"/>
        <p:cNvGrpSpPr/>
        <p:nvPr/>
      </p:nvGrpSpPr>
      <p:grpSpPr>
        <a:xfrm>
          <a:off x="0" y="0"/>
          <a:ext cx="0" cy="0"/>
          <a:chOff x="0" y="0"/>
          <a:chExt cx="0" cy="0"/>
        </a:xfrm>
      </p:grpSpPr>
      <p:sp>
        <p:nvSpPr>
          <p:cNvPr id="254" name="Google Shape;254;p52"/>
          <p:cNvSpPr txBox="1"/>
          <p:nvPr>
            <p:ph idx="1" type="body"/>
          </p:nvPr>
        </p:nvSpPr>
        <p:spPr>
          <a:xfrm>
            <a:off x="390207" y="1116824"/>
            <a:ext cx="38682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55" name="Google Shape;255;p52"/>
          <p:cNvSpPr txBox="1"/>
          <p:nvPr>
            <p:ph idx="2" type="body"/>
          </p:nvPr>
        </p:nvSpPr>
        <p:spPr>
          <a:xfrm>
            <a:off x="371288" y="1654296"/>
            <a:ext cx="38682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6" name="Google Shape;256;p52"/>
          <p:cNvSpPr txBox="1"/>
          <p:nvPr>
            <p:ph idx="3" type="body"/>
          </p:nvPr>
        </p:nvSpPr>
        <p:spPr>
          <a:xfrm>
            <a:off x="4629150" y="1116824"/>
            <a:ext cx="38874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57" name="Google Shape;257;p52"/>
          <p:cNvSpPr txBox="1"/>
          <p:nvPr>
            <p:ph idx="4" type="body"/>
          </p:nvPr>
        </p:nvSpPr>
        <p:spPr>
          <a:xfrm>
            <a:off x="4629150" y="1654296"/>
            <a:ext cx="38874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58" name="Google Shape;258;p52"/>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59" name="Google Shape;259;p5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0" name="Google Shape;260;p5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ch header basic text">
  <p:cSld name="Peach header basic text">
    <p:spTree>
      <p:nvGrpSpPr>
        <p:cNvPr id="261" name="Shape 261"/>
        <p:cNvGrpSpPr/>
        <p:nvPr/>
      </p:nvGrpSpPr>
      <p:grpSpPr>
        <a:xfrm>
          <a:off x="0" y="0"/>
          <a:ext cx="0" cy="0"/>
          <a:chOff x="0" y="0"/>
          <a:chExt cx="0" cy="0"/>
        </a:xfrm>
      </p:grpSpPr>
      <p:pic>
        <p:nvPicPr>
          <p:cNvPr id="262" name="Google Shape;262;p53"/>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63" name="Google Shape;263;p5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4" name="Google Shape;264;p53"/>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5" name="Google Shape;265;p53"/>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2600"/>
              <a:buFont typeface="Montserrat"/>
              <a:buNone/>
              <a:defRPr>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ppermint">
  <p:cSld name="Basic text Peppermint">
    <p:spTree>
      <p:nvGrpSpPr>
        <p:cNvPr id="266" name="Shape 266"/>
        <p:cNvGrpSpPr/>
        <p:nvPr/>
      </p:nvGrpSpPr>
      <p:grpSpPr>
        <a:xfrm>
          <a:off x="0" y="0"/>
          <a:ext cx="0" cy="0"/>
          <a:chOff x="0" y="0"/>
          <a:chExt cx="0" cy="0"/>
        </a:xfrm>
      </p:grpSpPr>
      <p:sp>
        <p:nvSpPr>
          <p:cNvPr id="267" name="Google Shape;267;p5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8" name="Google Shape;268;p54"/>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p:cSld name="Basic text Banana">
    <p:spTree>
      <p:nvGrpSpPr>
        <p:cNvPr id="269" name="Shape 269"/>
        <p:cNvGrpSpPr/>
        <p:nvPr/>
      </p:nvGrpSpPr>
      <p:grpSpPr>
        <a:xfrm>
          <a:off x="0" y="0"/>
          <a:ext cx="0" cy="0"/>
          <a:chOff x="0" y="0"/>
          <a:chExt cx="0" cy="0"/>
        </a:xfrm>
      </p:grpSpPr>
      <p:pic>
        <p:nvPicPr>
          <p:cNvPr id="270" name="Google Shape;270;p5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71" name="Google Shape;271;p5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5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3" name="Google Shape;273;p5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9E85E"/>
              </a:buClr>
              <a:buSzPts val="2600"/>
              <a:buFont typeface="Montserrat"/>
              <a:buNone/>
              <a:defRPr>
                <a:solidFill>
                  <a:srgbClr val="F9E8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4">
    <p:bg>
      <p:bgPr>
        <a:solidFill>
          <a:srgbClr val="003B4C"/>
        </a:solidFill>
      </p:bgPr>
    </p:bg>
    <p:spTree>
      <p:nvGrpSpPr>
        <p:cNvPr id="274" name="Shape 274"/>
        <p:cNvGrpSpPr/>
        <p:nvPr/>
      </p:nvGrpSpPr>
      <p:grpSpPr>
        <a:xfrm>
          <a:off x="0" y="0"/>
          <a:ext cx="0" cy="0"/>
          <a:chOff x="0" y="0"/>
          <a:chExt cx="0" cy="0"/>
        </a:xfrm>
      </p:grpSpPr>
      <p:sp>
        <p:nvSpPr>
          <p:cNvPr id="275" name="Google Shape;275;p56"/>
          <p:cNvSpPr txBox="1"/>
          <p:nvPr>
            <p:ph type="title"/>
          </p:nvPr>
        </p:nvSpPr>
        <p:spPr>
          <a:xfrm>
            <a:off x="311700" y="445025"/>
            <a:ext cx="8520600" cy="572700"/>
          </a:xfrm>
          <a:prstGeom prst="rect">
            <a:avLst/>
          </a:prstGeom>
          <a:noFill/>
          <a:ln>
            <a:noFill/>
          </a:ln>
        </p:spPr>
        <p:txBody>
          <a:bodyPr anchorCtr="0" anchor="t" bIns="95625" lIns="95625" spcFirstLastPara="1" rIns="95625" wrap="square" tIns="95625">
            <a:noAutofit/>
          </a:bodyPr>
          <a:lstStyle>
            <a:lvl1pPr lvl="0" algn="l">
              <a:lnSpc>
                <a:spcPct val="100000"/>
              </a:lnSpc>
              <a:spcBef>
                <a:spcPts val="0"/>
              </a:spcBef>
              <a:spcAft>
                <a:spcPts val="0"/>
              </a:spcAft>
              <a:buSzPts val="3000"/>
              <a:buNone/>
              <a:defRPr>
                <a:latin typeface="Arial"/>
                <a:ea typeface="Arial"/>
                <a:cs typeface="Arial"/>
                <a:sym typeface="Arial"/>
              </a:defRPr>
            </a:lvl1pPr>
            <a:lvl2pPr lvl="1" algn="l">
              <a:lnSpc>
                <a:spcPct val="100000"/>
              </a:lnSpc>
              <a:spcBef>
                <a:spcPts val="0"/>
              </a:spcBef>
              <a:spcAft>
                <a:spcPts val="0"/>
              </a:spcAft>
              <a:buSzPts val="3000"/>
              <a:buNone/>
              <a:defRPr>
                <a:latin typeface="Arial"/>
                <a:ea typeface="Arial"/>
                <a:cs typeface="Arial"/>
                <a:sym typeface="Arial"/>
              </a:defRPr>
            </a:lvl2pPr>
            <a:lvl3pPr lvl="2" algn="l">
              <a:lnSpc>
                <a:spcPct val="100000"/>
              </a:lnSpc>
              <a:spcBef>
                <a:spcPts val="0"/>
              </a:spcBef>
              <a:spcAft>
                <a:spcPts val="0"/>
              </a:spcAft>
              <a:buSzPts val="3000"/>
              <a:buNone/>
              <a:defRPr>
                <a:latin typeface="Arial"/>
                <a:ea typeface="Arial"/>
                <a:cs typeface="Arial"/>
                <a:sym typeface="Arial"/>
              </a:defRPr>
            </a:lvl3pPr>
            <a:lvl4pPr lvl="3" algn="l">
              <a:lnSpc>
                <a:spcPct val="100000"/>
              </a:lnSpc>
              <a:spcBef>
                <a:spcPts val="0"/>
              </a:spcBef>
              <a:spcAft>
                <a:spcPts val="0"/>
              </a:spcAft>
              <a:buSzPts val="3000"/>
              <a:buNone/>
              <a:defRPr>
                <a:latin typeface="Arial"/>
                <a:ea typeface="Arial"/>
                <a:cs typeface="Arial"/>
                <a:sym typeface="Arial"/>
              </a:defRPr>
            </a:lvl4pPr>
            <a:lvl5pPr lvl="4" algn="l">
              <a:lnSpc>
                <a:spcPct val="100000"/>
              </a:lnSpc>
              <a:spcBef>
                <a:spcPts val="0"/>
              </a:spcBef>
              <a:spcAft>
                <a:spcPts val="0"/>
              </a:spcAft>
              <a:buSzPts val="3000"/>
              <a:buNone/>
              <a:defRPr>
                <a:latin typeface="Arial"/>
                <a:ea typeface="Arial"/>
                <a:cs typeface="Arial"/>
                <a:sym typeface="Arial"/>
              </a:defRPr>
            </a:lvl5pPr>
            <a:lvl6pPr lvl="5" algn="l">
              <a:lnSpc>
                <a:spcPct val="100000"/>
              </a:lnSpc>
              <a:spcBef>
                <a:spcPts val="0"/>
              </a:spcBef>
              <a:spcAft>
                <a:spcPts val="0"/>
              </a:spcAft>
              <a:buSzPts val="3000"/>
              <a:buNone/>
              <a:defRPr>
                <a:latin typeface="Arial"/>
                <a:ea typeface="Arial"/>
                <a:cs typeface="Arial"/>
                <a:sym typeface="Arial"/>
              </a:defRPr>
            </a:lvl6pPr>
            <a:lvl7pPr lvl="6" algn="l">
              <a:lnSpc>
                <a:spcPct val="100000"/>
              </a:lnSpc>
              <a:spcBef>
                <a:spcPts val="0"/>
              </a:spcBef>
              <a:spcAft>
                <a:spcPts val="0"/>
              </a:spcAft>
              <a:buSzPts val="3000"/>
              <a:buNone/>
              <a:defRPr>
                <a:latin typeface="Arial"/>
                <a:ea typeface="Arial"/>
                <a:cs typeface="Arial"/>
                <a:sym typeface="Arial"/>
              </a:defRPr>
            </a:lvl7pPr>
            <a:lvl8pPr lvl="7" algn="l">
              <a:lnSpc>
                <a:spcPct val="100000"/>
              </a:lnSpc>
              <a:spcBef>
                <a:spcPts val="0"/>
              </a:spcBef>
              <a:spcAft>
                <a:spcPts val="0"/>
              </a:spcAft>
              <a:buSzPts val="3000"/>
              <a:buNone/>
              <a:defRPr>
                <a:latin typeface="Arial"/>
                <a:ea typeface="Arial"/>
                <a:cs typeface="Arial"/>
                <a:sym typeface="Arial"/>
              </a:defRPr>
            </a:lvl8pPr>
            <a:lvl9pPr lvl="8" algn="l">
              <a:lnSpc>
                <a:spcPct val="100000"/>
              </a:lnSpc>
              <a:spcBef>
                <a:spcPts val="0"/>
              </a:spcBef>
              <a:spcAft>
                <a:spcPts val="0"/>
              </a:spcAft>
              <a:buSzPts val="3000"/>
              <a:buNone/>
              <a:defRPr>
                <a:latin typeface="Arial"/>
                <a:ea typeface="Arial"/>
                <a:cs typeface="Arial"/>
                <a:sym typeface="Arial"/>
              </a:defRPr>
            </a:lvl9pPr>
          </a:lstStyle>
          <a:p/>
        </p:txBody>
      </p:sp>
      <p:pic>
        <p:nvPicPr>
          <p:cNvPr id="276" name="Google Shape;276;p56"/>
          <p:cNvPicPr preferRelativeResize="0"/>
          <p:nvPr/>
        </p:nvPicPr>
        <p:blipFill rotWithShape="1">
          <a:blip r:embed="rId2">
            <a:alphaModFix/>
          </a:blip>
          <a:srcRect b="0" l="0" r="0" t="0"/>
          <a:stretch/>
        </p:blipFill>
        <p:spPr>
          <a:xfrm>
            <a:off x="729269" y="4341138"/>
            <a:ext cx="507365" cy="20632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Title">
  <p:cSld name="CUSTOM_3">
    <p:bg>
      <p:bgPr>
        <a:solidFill>
          <a:srgbClr val="FFFFFF"/>
        </a:solidFill>
      </p:bgPr>
    </p:bg>
    <p:spTree>
      <p:nvGrpSpPr>
        <p:cNvPr id="277" name="Shape 277"/>
        <p:cNvGrpSpPr/>
        <p:nvPr/>
      </p:nvGrpSpPr>
      <p:grpSpPr>
        <a:xfrm>
          <a:off x="0" y="0"/>
          <a:ext cx="0" cy="0"/>
          <a:chOff x="0" y="0"/>
          <a:chExt cx="0" cy="0"/>
        </a:xfrm>
      </p:grpSpPr>
      <p:sp>
        <p:nvSpPr>
          <p:cNvPr id="278" name="Google Shape;278;p57"/>
          <p:cNvSpPr/>
          <p:nvPr/>
        </p:nvSpPr>
        <p:spPr>
          <a:xfrm>
            <a:off x="0" y="0"/>
            <a:ext cx="9152100" cy="987300"/>
          </a:xfrm>
          <a:prstGeom prst="rect">
            <a:avLst/>
          </a:prstGeom>
          <a:solidFill>
            <a:srgbClr val="00AEBC"/>
          </a:solidFill>
          <a:ln>
            <a:noFill/>
          </a:ln>
        </p:spPr>
        <p:txBody>
          <a:bodyPr anchorCtr="0" anchor="ctr" bIns="95625" lIns="95625" spcFirstLastPara="1" rIns="95625" wrap="square" tIns="956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57"/>
          <p:cNvSpPr txBox="1"/>
          <p:nvPr>
            <p:ph type="title"/>
          </p:nvPr>
        </p:nvSpPr>
        <p:spPr>
          <a:xfrm>
            <a:off x="1256300" y="132551"/>
            <a:ext cx="7096800" cy="477300"/>
          </a:xfrm>
          <a:prstGeom prst="rect">
            <a:avLst/>
          </a:prstGeom>
          <a:noFill/>
          <a:ln>
            <a:noFill/>
          </a:ln>
        </p:spPr>
        <p:txBody>
          <a:bodyPr anchorCtr="0" anchor="t" bIns="95625" lIns="95625" spcFirstLastPara="1" rIns="95625" wrap="square" tIns="95625">
            <a:noAutofit/>
          </a:bodyPr>
          <a:lstStyle>
            <a:lvl1pPr lvl="0" algn="ctr">
              <a:lnSpc>
                <a:spcPct val="100000"/>
              </a:lnSpc>
              <a:spcBef>
                <a:spcPts val="0"/>
              </a:spcBef>
              <a:spcAft>
                <a:spcPts val="0"/>
              </a:spcAft>
              <a:buSzPts val="3000"/>
              <a:buNone/>
              <a:defRPr b="1"/>
            </a:lvl1pPr>
            <a:lvl2pPr lvl="1" algn="ctr">
              <a:lnSpc>
                <a:spcPct val="100000"/>
              </a:lnSpc>
              <a:spcBef>
                <a:spcPts val="0"/>
              </a:spcBef>
              <a:spcAft>
                <a:spcPts val="0"/>
              </a:spcAft>
              <a:buSzPts val="3000"/>
              <a:buNone/>
              <a:defRPr b="1">
                <a:latin typeface="Arial"/>
                <a:ea typeface="Arial"/>
                <a:cs typeface="Arial"/>
                <a:sym typeface="Arial"/>
              </a:defRPr>
            </a:lvl2pPr>
            <a:lvl3pPr lvl="2" algn="ctr">
              <a:lnSpc>
                <a:spcPct val="100000"/>
              </a:lnSpc>
              <a:spcBef>
                <a:spcPts val="0"/>
              </a:spcBef>
              <a:spcAft>
                <a:spcPts val="0"/>
              </a:spcAft>
              <a:buSzPts val="3000"/>
              <a:buNone/>
              <a:defRPr b="1">
                <a:latin typeface="Arial"/>
                <a:ea typeface="Arial"/>
                <a:cs typeface="Arial"/>
                <a:sym typeface="Arial"/>
              </a:defRPr>
            </a:lvl3pPr>
            <a:lvl4pPr lvl="3" algn="ctr">
              <a:lnSpc>
                <a:spcPct val="100000"/>
              </a:lnSpc>
              <a:spcBef>
                <a:spcPts val="0"/>
              </a:spcBef>
              <a:spcAft>
                <a:spcPts val="0"/>
              </a:spcAft>
              <a:buSzPts val="3000"/>
              <a:buNone/>
              <a:defRPr b="1">
                <a:latin typeface="Arial"/>
                <a:ea typeface="Arial"/>
                <a:cs typeface="Arial"/>
                <a:sym typeface="Arial"/>
              </a:defRPr>
            </a:lvl4pPr>
            <a:lvl5pPr lvl="4" algn="ctr">
              <a:lnSpc>
                <a:spcPct val="100000"/>
              </a:lnSpc>
              <a:spcBef>
                <a:spcPts val="0"/>
              </a:spcBef>
              <a:spcAft>
                <a:spcPts val="0"/>
              </a:spcAft>
              <a:buSzPts val="3000"/>
              <a:buNone/>
              <a:defRPr b="1">
                <a:latin typeface="Arial"/>
                <a:ea typeface="Arial"/>
                <a:cs typeface="Arial"/>
                <a:sym typeface="Arial"/>
              </a:defRPr>
            </a:lvl5pPr>
            <a:lvl6pPr lvl="5" algn="ctr">
              <a:lnSpc>
                <a:spcPct val="100000"/>
              </a:lnSpc>
              <a:spcBef>
                <a:spcPts val="0"/>
              </a:spcBef>
              <a:spcAft>
                <a:spcPts val="0"/>
              </a:spcAft>
              <a:buSzPts val="3000"/>
              <a:buNone/>
              <a:defRPr b="1">
                <a:latin typeface="Arial"/>
                <a:ea typeface="Arial"/>
                <a:cs typeface="Arial"/>
                <a:sym typeface="Arial"/>
              </a:defRPr>
            </a:lvl6pPr>
            <a:lvl7pPr lvl="6" algn="ctr">
              <a:lnSpc>
                <a:spcPct val="100000"/>
              </a:lnSpc>
              <a:spcBef>
                <a:spcPts val="0"/>
              </a:spcBef>
              <a:spcAft>
                <a:spcPts val="0"/>
              </a:spcAft>
              <a:buSzPts val="3000"/>
              <a:buNone/>
              <a:defRPr b="1">
                <a:latin typeface="Arial"/>
                <a:ea typeface="Arial"/>
                <a:cs typeface="Arial"/>
                <a:sym typeface="Arial"/>
              </a:defRPr>
            </a:lvl7pPr>
            <a:lvl8pPr lvl="7" algn="ctr">
              <a:lnSpc>
                <a:spcPct val="100000"/>
              </a:lnSpc>
              <a:spcBef>
                <a:spcPts val="0"/>
              </a:spcBef>
              <a:spcAft>
                <a:spcPts val="0"/>
              </a:spcAft>
              <a:buSzPts val="3000"/>
              <a:buNone/>
              <a:defRPr b="1">
                <a:latin typeface="Arial"/>
                <a:ea typeface="Arial"/>
                <a:cs typeface="Arial"/>
                <a:sym typeface="Arial"/>
              </a:defRPr>
            </a:lvl8pPr>
            <a:lvl9pPr lvl="8" algn="ctr">
              <a:lnSpc>
                <a:spcPct val="100000"/>
              </a:lnSpc>
              <a:spcBef>
                <a:spcPts val="0"/>
              </a:spcBef>
              <a:spcAft>
                <a:spcPts val="0"/>
              </a:spcAft>
              <a:buSzPts val="3000"/>
              <a:buNone/>
              <a:defRPr b="1">
                <a:latin typeface="Arial"/>
                <a:ea typeface="Arial"/>
                <a:cs typeface="Arial"/>
                <a:sym typeface="Arial"/>
              </a:defRPr>
            </a:lvl9pPr>
          </a:lstStyle>
          <a:p/>
        </p:txBody>
      </p:sp>
      <p:pic>
        <p:nvPicPr>
          <p:cNvPr id="280" name="Google Shape;280;p57"/>
          <p:cNvPicPr preferRelativeResize="0"/>
          <p:nvPr/>
        </p:nvPicPr>
        <p:blipFill rotWithShape="1">
          <a:blip r:embed="rId2">
            <a:alphaModFix/>
          </a:blip>
          <a:srcRect b="0" l="0" r="0" t="0"/>
          <a:stretch/>
        </p:blipFill>
        <p:spPr>
          <a:xfrm>
            <a:off x="144500" y="132550"/>
            <a:ext cx="808873" cy="2488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
  <p:cSld name="Tree text block">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39" name="Google Shape;39;p7"/>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40" name="Google Shape;40;p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7"/>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7"/>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p:cSld name="Tree text block_no heading bar">
    <p:spTree>
      <p:nvGrpSpPr>
        <p:cNvPr id="43"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45" name="Google Shape;45;p8"/>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46" name="Google Shape;46;p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8"/>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lock">
  <p:cSld name="Basic text block">
    <p:spTree>
      <p:nvGrpSpPr>
        <p:cNvPr id="48" name="Shape 48"/>
        <p:cNvGrpSpPr/>
        <p:nvPr/>
      </p:nvGrpSpPr>
      <p:grpSpPr>
        <a:xfrm>
          <a:off x="0" y="0"/>
          <a:ext cx="0" cy="0"/>
          <a:chOff x="0" y="0"/>
          <a:chExt cx="0" cy="0"/>
        </a:xfrm>
      </p:grpSpPr>
      <p:sp>
        <p:nvSpPr>
          <p:cNvPr id="49" name="Google Shape;49;p9"/>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0" name="Google Shape;50;p9"/>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2" name="Google Shape;52;p9"/>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2">
  <p:cSld name="Tree text block_no heading bar 2">
    <p:spTree>
      <p:nvGrpSpPr>
        <p:cNvPr id="53"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55" name="Google Shape;55;p10"/>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56" name="Google Shape;56;p10"/>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8" name="Google Shape;58;p10"/>
          <p:cNvPicPr preferRelativeResize="0"/>
          <p:nvPr/>
        </p:nvPicPr>
        <p:blipFill rotWithShape="1">
          <a:blip r:embed="rId4">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theme" Target="../theme/theme1.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200"/>
          </a:xfrm>
          <a:prstGeom prst="rect">
            <a:avLst/>
          </a:prstGeom>
          <a:noFill/>
          <a:ln>
            <a:noFill/>
          </a:ln>
        </p:spPr>
        <p:txBody>
          <a:bodyPr anchorCtr="0" anchor="t" bIns="0" lIns="0" spcFirstLastPara="1" rIns="0" wrap="square" tIns="0">
            <a:normAutofit/>
          </a:bodyPr>
          <a:lstStyle>
            <a:lvl1pPr lvl="0" marR="0" algn="l">
              <a:lnSpc>
                <a:spcPct val="90000"/>
              </a:lnSpc>
              <a:spcBef>
                <a:spcPts val="0"/>
              </a:spcBef>
              <a:spcAft>
                <a:spcPts val="0"/>
              </a:spcAft>
              <a:buClr>
                <a:schemeClr val="dk1"/>
              </a:buClr>
              <a:buSzPts val="2600"/>
              <a:buFont typeface="Montserrat"/>
              <a:buNone/>
              <a:defRPr b="1" i="0" sz="2600" u="none" cap="none" strike="noStrik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indent="-228600" lvl="1" marL="914400"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indent="-228600" lvl="2" marL="1371600"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indent="-228600" lvl="3" marL="1828800"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indent="-228600" lvl="4" marL="2286000"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xml"/><Relationship Id="rId3" Type="http://schemas.openxmlformats.org/officeDocument/2006/relationships/image" Target="../media/image28.png"/><Relationship Id="rId4" Type="http://schemas.openxmlformats.org/officeDocument/2006/relationships/image" Target="../media/image35.png"/><Relationship Id="rId5" Type="http://schemas.openxmlformats.org/officeDocument/2006/relationships/image" Target="../media/image27.png"/><Relationship Id="rId6"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0.xml"/><Relationship Id="rId3" Type="http://schemas.openxmlformats.org/officeDocument/2006/relationships/image" Target="../media/image53.png"/><Relationship Id="rId4" Type="http://schemas.openxmlformats.org/officeDocument/2006/relationships/hyperlink" Target="https://pixabay.com/users/johnbloor-4709661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1.xml"/><Relationship Id="rId3" Type="http://schemas.openxmlformats.org/officeDocument/2006/relationships/hyperlink" Target="https://www.aamarchives.org/" TargetMode="External"/><Relationship Id="rId4" Type="http://schemas.openxmlformats.org/officeDocument/2006/relationships/image" Target="../media/image54.png"/><Relationship Id="rId5" Type="http://schemas.openxmlformats.org/officeDocument/2006/relationships/hyperlink" Target="https://commons.wikimedia.org/wiki/File:Boycott_Apartheid_Bus,_London,_UK._1989.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3.xml"/><Relationship Id="rId3"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35.png"/><Relationship Id="rId5" Type="http://schemas.openxmlformats.org/officeDocument/2006/relationships/image" Target="../media/image27.png"/><Relationship Id="rId6" Type="http://schemas.openxmlformats.org/officeDocument/2006/relationships/image" Target="../media/image33.png"/><Relationship Id="rId7"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35.png"/><Relationship Id="rId5" Type="http://schemas.openxmlformats.org/officeDocument/2006/relationships/image" Target="../media/image27.png"/><Relationship Id="rId6" Type="http://schemas.openxmlformats.org/officeDocument/2006/relationships/image" Target="../media/image33.png"/><Relationship Id="rId7"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5.xml"/><Relationship Id="rId3" Type="http://schemas.openxmlformats.org/officeDocument/2006/relationships/image" Target="../media/image41.png"/><Relationship Id="rId4" Type="http://schemas.openxmlformats.org/officeDocument/2006/relationships/image" Target="../media/image52.png"/><Relationship Id="rId5"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6.xml"/><Relationship Id="rId3"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7.xml"/><Relationship Id="rId3"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52.png"/><Relationship Id="rId5"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4" name="Shape 284"/>
        <p:cNvGrpSpPr/>
        <p:nvPr/>
      </p:nvGrpSpPr>
      <p:grpSpPr>
        <a:xfrm>
          <a:off x="0" y="0"/>
          <a:ext cx="0" cy="0"/>
          <a:chOff x="0" y="0"/>
          <a:chExt cx="0" cy="0"/>
        </a:xfrm>
      </p:grpSpPr>
      <p:sp>
        <p:nvSpPr>
          <p:cNvPr id="285" name="Google Shape;285;p58"/>
          <p:cNvSpPr txBox="1"/>
          <p:nvPr/>
        </p:nvSpPr>
        <p:spPr>
          <a:xfrm>
            <a:off x="157050" y="668775"/>
            <a:ext cx="8881500" cy="321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GB" sz="1700" u="none" cap="none" strike="noStrike">
                <a:solidFill>
                  <a:srgbClr val="000000"/>
                </a:solidFill>
                <a:latin typeface="Open Sans"/>
                <a:ea typeface="Open Sans"/>
                <a:cs typeface="Open Sans"/>
                <a:sym typeface="Open Sans"/>
              </a:rPr>
              <a:t>This presentation </a:t>
            </a:r>
            <a:r>
              <a:rPr lang="en-GB" sz="1700">
                <a:latin typeface="Open Sans"/>
                <a:ea typeface="Open Sans"/>
                <a:cs typeface="Open Sans"/>
                <a:sym typeface="Open Sans"/>
              </a:rPr>
              <a:t>is</a:t>
            </a:r>
            <a:r>
              <a:rPr b="0" i="0" lang="en-GB" sz="1700" u="none" cap="none" strike="noStrike">
                <a:solidFill>
                  <a:srgbClr val="000000"/>
                </a:solidFill>
                <a:latin typeface="Open Sans"/>
                <a:ea typeface="Open Sans"/>
                <a:cs typeface="Open Sans"/>
                <a:sym typeface="Open Sans"/>
              </a:rPr>
              <a:t> </a:t>
            </a:r>
            <a:r>
              <a:rPr lang="en-GB" sz="1700">
                <a:latin typeface="Open Sans"/>
                <a:ea typeface="Open Sans"/>
                <a:cs typeface="Open Sans"/>
                <a:sym typeface="Open Sans"/>
              </a:rPr>
              <a:t>part of </a:t>
            </a:r>
            <a:r>
              <a:rPr b="0" i="0" lang="en-GB" sz="1700" u="none" cap="none" strike="noStrike">
                <a:solidFill>
                  <a:srgbClr val="000000"/>
                </a:solidFill>
                <a:latin typeface="Open Sans"/>
                <a:ea typeface="Open Sans"/>
                <a:cs typeface="Open Sans"/>
                <a:sym typeface="Open Sans"/>
              </a:rPr>
              <a:t>a multi-lesson </a:t>
            </a:r>
            <a:r>
              <a:rPr lang="en-GB" sz="1700">
                <a:latin typeface="Open Sans"/>
                <a:ea typeface="Open Sans"/>
                <a:cs typeface="Open Sans"/>
                <a:sym typeface="Open Sans"/>
              </a:rPr>
              <a:t>resource</a:t>
            </a:r>
            <a:r>
              <a:rPr b="0" i="0" lang="en-GB" sz="1700" u="none" cap="none" strike="noStrike">
                <a:solidFill>
                  <a:srgbClr val="000000"/>
                </a:solidFill>
                <a:latin typeface="Open Sans"/>
                <a:ea typeface="Open Sans"/>
                <a:cs typeface="Open Sans"/>
                <a:sym typeface="Open Sans"/>
              </a:rPr>
              <a:t> on </a:t>
            </a:r>
            <a:r>
              <a:rPr b="1" lang="en-GB" sz="1700">
                <a:latin typeface="Open Sans"/>
                <a:ea typeface="Open Sans"/>
                <a:cs typeface="Open Sans"/>
                <a:sym typeface="Open Sans"/>
              </a:rPr>
              <a:t>Exploring the Freedom Charter</a:t>
            </a:r>
            <a:r>
              <a:rPr lang="en-GB" sz="1700">
                <a:latin typeface="Open Sans"/>
                <a:ea typeface="Open Sans"/>
                <a:cs typeface="Open Sans"/>
                <a:sym typeface="Open Sans"/>
              </a:rPr>
              <a:t>, which was </a:t>
            </a:r>
            <a:r>
              <a:rPr lang="en-GB" sz="1700">
                <a:solidFill>
                  <a:schemeClr val="dk1"/>
                </a:solidFill>
                <a:latin typeface="Open Sans"/>
                <a:ea typeface="Open Sans"/>
                <a:cs typeface="Open Sans"/>
                <a:sym typeface="Open Sans"/>
              </a:rPr>
              <a:t>collaboratively developed by Teach for Tomorrow, the Anti-Apartheid Legacy Centre and the University of East Anglia. These educational resources aim to teach students about the Freedom Charter and the context of Apartheid South Africa during its creation, in order to promote the legacy and values of the Southern African liberation struggle, whilst supporting contemporary discourse around social (in)justice, inclusion and multi-racial collaboration for social transformation.</a:t>
            </a:r>
            <a:endParaRPr sz="1700">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None/>
            </a:pPr>
            <a:r>
              <a:rPr b="0" i="0" lang="en-GB" sz="1700" u="none" cap="none" strike="noStrike">
                <a:solidFill>
                  <a:srgbClr val="000000"/>
                </a:solidFill>
                <a:latin typeface="Open Sans"/>
                <a:ea typeface="Open Sans"/>
                <a:cs typeface="Open Sans"/>
                <a:sym typeface="Open Sans"/>
              </a:rPr>
              <a:t>While you may need to modify this presentation to meet the needs of your students, please note that </a:t>
            </a:r>
            <a:r>
              <a:rPr lang="en-GB" sz="1700">
                <a:latin typeface="Open Sans"/>
                <a:ea typeface="Open Sans"/>
                <a:cs typeface="Open Sans"/>
                <a:sym typeface="Open Sans"/>
              </a:rPr>
              <a:t>Teach for Tomorrow, the Anti-Apartheid Legacy Trust and the University of East Anglia</a:t>
            </a:r>
            <a:r>
              <a:rPr b="0" i="0" lang="en-GB" sz="1700" u="none" cap="none" strike="noStrike">
                <a:solidFill>
                  <a:srgbClr val="000000"/>
                </a:solidFill>
                <a:latin typeface="Open Sans"/>
                <a:ea typeface="Open Sans"/>
                <a:cs typeface="Open Sans"/>
                <a:sym typeface="Open Sans"/>
              </a:rPr>
              <a:t> do not endorse changes that alter the presentation's content or layout</a:t>
            </a:r>
            <a:r>
              <a:rPr lang="en-GB" sz="1700">
                <a:latin typeface="Open Sans"/>
                <a:ea typeface="Open Sans"/>
                <a:cs typeface="Open Sans"/>
                <a:sym typeface="Open Sans"/>
              </a:rPr>
              <a:t>. </a:t>
            </a:r>
            <a:endParaRPr sz="1700">
              <a:latin typeface="Open Sans"/>
              <a:ea typeface="Open Sans"/>
              <a:cs typeface="Open Sans"/>
              <a:sym typeface="Open Sans"/>
            </a:endParaRPr>
          </a:p>
        </p:txBody>
      </p:sp>
      <p:pic>
        <p:nvPicPr>
          <p:cNvPr id="286" name="Google Shape;286;p58"/>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287" name="Google Shape;287;p58"/>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288" name="Google Shape;288;p58"/>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289" name="Google Shape;289;p58"/>
          <p:cNvPicPr preferRelativeResize="0"/>
          <p:nvPr/>
        </p:nvPicPr>
        <p:blipFill>
          <a:blip r:embed="rId6">
            <a:alphaModFix/>
          </a:blip>
          <a:stretch>
            <a:fillRect/>
          </a:stretch>
        </p:blipFill>
        <p:spPr>
          <a:xfrm>
            <a:off x="8001000" y="4071650"/>
            <a:ext cx="992751" cy="992751"/>
          </a:xfrm>
          <a:prstGeom prst="rect">
            <a:avLst/>
          </a:prstGeom>
          <a:noFill/>
          <a:ln>
            <a:noFill/>
          </a:ln>
        </p:spPr>
      </p:pic>
      <p:sp>
        <p:nvSpPr>
          <p:cNvPr id="290" name="Google Shape;290;p58"/>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 Note for Teachers</a:t>
            </a:r>
            <a:endParaRPr b="1" i="0" sz="2500" u="none" cap="none" strike="noStrike">
              <a:solidFill>
                <a:srgbClr val="3C286B"/>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1" name="Shape 371"/>
        <p:cNvGrpSpPr/>
        <p:nvPr/>
      </p:nvGrpSpPr>
      <p:grpSpPr>
        <a:xfrm>
          <a:off x="0" y="0"/>
          <a:ext cx="0" cy="0"/>
          <a:chOff x="0" y="0"/>
          <a:chExt cx="0" cy="0"/>
        </a:xfrm>
      </p:grpSpPr>
      <p:sp>
        <p:nvSpPr>
          <p:cNvPr id="372" name="Google Shape;372;p67"/>
          <p:cNvSpPr txBox="1"/>
          <p:nvPr/>
        </p:nvSpPr>
        <p:spPr>
          <a:xfrm>
            <a:off x="3939775" y="1606300"/>
            <a:ext cx="4615200" cy="2167500"/>
          </a:xfrm>
          <a:prstGeom prst="rect">
            <a:avLst/>
          </a:prstGeom>
          <a:noFill/>
          <a:ln>
            <a:noFill/>
          </a:ln>
        </p:spPr>
        <p:txBody>
          <a:bodyPr anchorCtr="0" anchor="t" bIns="95625" lIns="95625" spcFirstLastPara="1" rIns="95625" wrap="square" tIns="95625">
            <a:noAutofit/>
          </a:bodyPr>
          <a:lstStyle/>
          <a:p>
            <a:pPr indent="0" lvl="0" marL="0" rtl="0" algn="l">
              <a:lnSpc>
                <a:spcPct val="115000"/>
              </a:lnSpc>
              <a:spcBef>
                <a:spcPts val="0"/>
              </a:spcBef>
              <a:spcAft>
                <a:spcPts val="0"/>
              </a:spcAft>
              <a:buNone/>
            </a:pPr>
            <a:r>
              <a:rPr lang="en-GB" sz="1800">
                <a:solidFill>
                  <a:schemeClr val="dk1"/>
                </a:solidFill>
                <a:latin typeface="Open Sans"/>
                <a:ea typeface="Open Sans"/>
                <a:cs typeface="Open Sans"/>
                <a:sym typeface="Open Sans"/>
              </a:rPr>
              <a:t>Create toolbox for pathways to freedom.</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chemeClr val="dk1"/>
                </a:solidFill>
                <a:latin typeface="Open Sans"/>
                <a:ea typeface="Open Sans"/>
                <a:cs typeface="Open Sans"/>
                <a:sym typeface="Open Sans"/>
              </a:rPr>
              <a:t>Include ideas about what freedom means and looks like that were captured in modern day freedom charters you created and heard, and in South Africa’s Freedom Charter.</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1000"/>
              </a:spcAft>
              <a:buNone/>
            </a:pPr>
            <a:r>
              <a:t/>
            </a:r>
            <a:endParaRPr b="1" sz="1800">
              <a:latin typeface="Open Sans"/>
              <a:ea typeface="Open Sans"/>
              <a:cs typeface="Open Sans"/>
              <a:sym typeface="Open Sans"/>
            </a:endParaRPr>
          </a:p>
        </p:txBody>
      </p:sp>
      <p:sp>
        <p:nvSpPr>
          <p:cNvPr id="373" name="Google Shape;373;p67"/>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Create a Toolbox for Pathways to Freedom</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p:txBody>
      </p:sp>
      <p:pic>
        <p:nvPicPr>
          <p:cNvPr id="374" name="Google Shape;374;p67"/>
          <p:cNvPicPr preferRelativeResize="0"/>
          <p:nvPr/>
        </p:nvPicPr>
        <p:blipFill>
          <a:blip r:embed="rId3">
            <a:alphaModFix/>
          </a:blip>
          <a:stretch>
            <a:fillRect/>
          </a:stretch>
        </p:blipFill>
        <p:spPr>
          <a:xfrm>
            <a:off x="991750" y="1606300"/>
            <a:ext cx="2600400" cy="2248940"/>
          </a:xfrm>
          <a:prstGeom prst="rect">
            <a:avLst/>
          </a:prstGeom>
          <a:noFill/>
          <a:ln>
            <a:noFill/>
          </a:ln>
        </p:spPr>
      </p:pic>
      <p:sp>
        <p:nvSpPr>
          <p:cNvPr id="375" name="Google Shape;375;p67"/>
          <p:cNvSpPr txBox="1"/>
          <p:nvPr/>
        </p:nvSpPr>
        <p:spPr>
          <a:xfrm rot="-5400000">
            <a:off x="172675" y="3005350"/>
            <a:ext cx="11907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50" u="sng">
                <a:solidFill>
                  <a:srgbClr val="6AA84F"/>
                </a:solidFill>
                <a:latin typeface="Open Sans"/>
                <a:ea typeface="Open Sans"/>
                <a:cs typeface="Open Sans"/>
                <a:sym typeface="Open Sans"/>
                <a:hlinkClick r:id="rId4">
                  <a:extLst>
                    <a:ext uri="{A12FA001-AC4F-418D-AE19-62706E023703}">
                      <ahyp:hlinkClr val="tx"/>
                    </a:ext>
                  </a:extLst>
                </a:hlinkClick>
              </a:rPr>
              <a:t>john bloor</a:t>
            </a:r>
            <a:endParaRPr u="sng">
              <a:solidFill>
                <a:srgbClr val="6AA84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p68"/>
          <p:cNvSpPr txBox="1"/>
          <p:nvPr/>
        </p:nvSpPr>
        <p:spPr>
          <a:xfrm>
            <a:off x="4489575" y="737200"/>
            <a:ext cx="4387500" cy="2743500"/>
          </a:xfrm>
          <a:prstGeom prst="rect">
            <a:avLst/>
          </a:prstGeom>
          <a:noFill/>
          <a:ln>
            <a:noFill/>
          </a:ln>
        </p:spPr>
        <p:txBody>
          <a:bodyPr anchorCtr="0" anchor="t" bIns="95625" lIns="95625" spcFirstLastPara="1" rIns="95625" wrap="square" tIns="95625">
            <a:noAutofit/>
          </a:bodyPr>
          <a:lstStyle/>
          <a:p>
            <a:pPr indent="0" lvl="0" marL="0" rtl="0" algn="l">
              <a:lnSpc>
                <a:spcPct val="115000"/>
              </a:lnSpc>
              <a:spcBef>
                <a:spcPts val="0"/>
              </a:spcBef>
              <a:spcAft>
                <a:spcPts val="0"/>
              </a:spcAft>
              <a:buNone/>
            </a:pPr>
            <a:r>
              <a:rPr lang="en-GB" sz="1800">
                <a:solidFill>
                  <a:schemeClr val="dk1"/>
                </a:solidFill>
                <a:latin typeface="Open Sans"/>
                <a:ea typeface="Open Sans"/>
                <a:cs typeface="Open Sans"/>
                <a:sym typeface="Open Sans"/>
              </a:rPr>
              <a:t>Research the UK’s anti-apartheid movement and share your findings in a format of your choice. </a:t>
            </a:r>
            <a:endParaRPr sz="18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lang="en-GB" sz="1800">
                <a:solidFill>
                  <a:schemeClr val="dk1"/>
                </a:solidFill>
                <a:latin typeface="Open Sans"/>
                <a:ea typeface="Open Sans"/>
                <a:cs typeface="Open Sans"/>
                <a:sym typeface="Open Sans"/>
              </a:rPr>
              <a:t>As part of this process, reflect on the importance and power of international solidarity in challenging oppression. </a:t>
            </a:r>
            <a:endParaRPr sz="1800">
              <a:solidFill>
                <a:schemeClr val="dk1"/>
              </a:solidFill>
              <a:latin typeface="Open Sans"/>
              <a:ea typeface="Open Sans"/>
              <a:cs typeface="Open Sans"/>
              <a:sym typeface="Open Sans"/>
            </a:endParaRPr>
          </a:p>
          <a:p>
            <a:pPr indent="0" lvl="0" marL="0" rtl="0" algn="l">
              <a:lnSpc>
                <a:spcPct val="115000"/>
              </a:lnSpc>
              <a:spcBef>
                <a:spcPts val="1000"/>
              </a:spcBef>
              <a:spcAft>
                <a:spcPts val="1000"/>
              </a:spcAft>
              <a:buNone/>
            </a:pPr>
            <a:r>
              <a:rPr lang="en-GB" sz="1800">
                <a:solidFill>
                  <a:schemeClr val="dk1"/>
                </a:solidFill>
                <a:latin typeface="Open Sans"/>
                <a:ea typeface="Open Sans"/>
                <a:cs typeface="Open Sans"/>
                <a:sym typeface="Open Sans"/>
              </a:rPr>
              <a:t>You might choose to explore the Anti-Apartheid Movement Archives (</a:t>
            </a:r>
            <a:r>
              <a:rPr lang="en-GB" sz="1800" u="sng">
                <a:solidFill>
                  <a:schemeClr val="hlink"/>
                </a:solidFill>
                <a:latin typeface="Open Sans"/>
                <a:ea typeface="Open Sans"/>
                <a:cs typeface="Open Sans"/>
                <a:sym typeface="Open Sans"/>
                <a:hlinkClick r:id="rId3"/>
              </a:rPr>
              <a:t>https://www.aamarchives.org/</a:t>
            </a:r>
            <a:r>
              <a:rPr lang="en-GB" sz="1800">
                <a:solidFill>
                  <a:schemeClr val="dk1"/>
                </a:solidFill>
                <a:latin typeface="Open Sans"/>
                <a:ea typeface="Open Sans"/>
                <a:cs typeface="Open Sans"/>
                <a:sym typeface="Open Sans"/>
              </a:rPr>
              <a:t>) which document the history of the British anti-Apartheid movement. </a:t>
            </a:r>
            <a:endParaRPr b="1" sz="1800">
              <a:latin typeface="Open Sans"/>
              <a:ea typeface="Open Sans"/>
              <a:cs typeface="Open Sans"/>
              <a:sym typeface="Open Sans"/>
            </a:endParaRPr>
          </a:p>
        </p:txBody>
      </p:sp>
      <p:sp>
        <p:nvSpPr>
          <p:cNvPr id="381" name="Google Shape;381;p68"/>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Research the UK’s Anti-Apartheid Movement</a:t>
            </a:r>
            <a:endParaRPr b="1" sz="2500">
              <a:solidFill>
                <a:schemeClr val="dk1"/>
              </a:solidFill>
              <a:latin typeface="Montserrat"/>
              <a:ea typeface="Montserrat"/>
              <a:cs typeface="Montserrat"/>
              <a:sym typeface="Montserrat"/>
            </a:endParaRPr>
          </a:p>
        </p:txBody>
      </p:sp>
      <p:pic>
        <p:nvPicPr>
          <p:cNvPr id="382" name="Google Shape;382;p68"/>
          <p:cNvPicPr preferRelativeResize="0"/>
          <p:nvPr/>
        </p:nvPicPr>
        <p:blipFill rotWithShape="1">
          <a:blip r:embed="rId4">
            <a:alphaModFix/>
          </a:blip>
          <a:srcRect b="0" l="20617" r="19674" t="0"/>
          <a:stretch/>
        </p:blipFill>
        <p:spPr>
          <a:xfrm>
            <a:off x="673425" y="946975"/>
            <a:ext cx="3258276" cy="3373450"/>
          </a:xfrm>
          <a:prstGeom prst="rect">
            <a:avLst/>
          </a:prstGeom>
          <a:noFill/>
          <a:ln>
            <a:noFill/>
          </a:ln>
        </p:spPr>
      </p:pic>
      <p:sp>
        <p:nvSpPr>
          <p:cNvPr id="383" name="Google Shape;383;p68"/>
          <p:cNvSpPr txBox="1"/>
          <p:nvPr/>
        </p:nvSpPr>
        <p:spPr>
          <a:xfrm>
            <a:off x="673425" y="4320425"/>
            <a:ext cx="32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Open Sans"/>
                <a:ea typeface="Open Sans"/>
                <a:cs typeface="Open Sans"/>
                <a:sym typeface="Open Sans"/>
              </a:rPr>
              <a:t>Boycott Apartheid Bus, London, UK</a:t>
            </a:r>
            <a:endParaRPr>
              <a:latin typeface="Open Sans"/>
              <a:ea typeface="Open Sans"/>
              <a:cs typeface="Open Sans"/>
              <a:sym typeface="Open Sans"/>
            </a:endParaRPr>
          </a:p>
        </p:txBody>
      </p:sp>
      <p:sp>
        <p:nvSpPr>
          <p:cNvPr id="384" name="Google Shape;384;p68"/>
          <p:cNvSpPr txBox="1"/>
          <p:nvPr/>
        </p:nvSpPr>
        <p:spPr>
          <a:xfrm rot="-5400000">
            <a:off x="-995925" y="2651075"/>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u="sng">
                <a:solidFill>
                  <a:srgbClr val="38761D"/>
                </a:solidFill>
                <a:hlinkClick r:id="rId5">
                  <a:extLst>
                    <a:ext uri="{A12FA001-AC4F-418D-AE19-62706E023703}">
                      <ahyp:hlinkClr val="tx"/>
                    </a:ext>
                  </a:extLst>
                </a:hlinkClick>
              </a:rPr>
              <a:t>rahuldlucca</a:t>
            </a:r>
            <a:endParaRPr>
              <a:solidFill>
                <a:srgbClr val="38761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69"/>
          <p:cNvSpPr txBox="1"/>
          <p:nvPr/>
        </p:nvSpPr>
        <p:spPr>
          <a:xfrm>
            <a:off x="1285050" y="3912225"/>
            <a:ext cx="6573900" cy="640200"/>
          </a:xfrm>
          <a:prstGeom prst="rect">
            <a:avLst/>
          </a:prstGeom>
          <a:noFill/>
          <a:ln>
            <a:noFill/>
          </a:ln>
        </p:spPr>
        <p:txBody>
          <a:bodyPr anchorCtr="0" anchor="t" bIns="95625" lIns="95625" spcFirstLastPara="1" rIns="95625" wrap="square" tIns="95625">
            <a:noAutofit/>
          </a:bodyPr>
          <a:lstStyle/>
          <a:p>
            <a:pPr indent="0" lvl="0" marL="0" rtl="0" algn="ctr">
              <a:lnSpc>
                <a:spcPct val="115000"/>
              </a:lnSpc>
              <a:spcBef>
                <a:spcPts val="0"/>
              </a:spcBef>
              <a:spcAft>
                <a:spcPts val="0"/>
              </a:spcAft>
              <a:buNone/>
            </a:pPr>
            <a:r>
              <a:rPr b="1" lang="en-GB" sz="1800">
                <a:solidFill>
                  <a:schemeClr val="dk1"/>
                </a:solidFill>
                <a:latin typeface="Open Sans"/>
                <a:ea typeface="Open Sans"/>
                <a:cs typeface="Open Sans"/>
                <a:sym typeface="Open Sans"/>
              </a:rPr>
              <a:t>Read the article When Irish Grocery Workers Stood Against Apartheid.</a:t>
            </a:r>
            <a:endParaRPr b="1" sz="1800">
              <a:latin typeface="Open Sans"/>
              <a:ea typeface="Open Sans"/>
              <a:cs typeface="Open Sans"/>
              <a:sym typeface="Open Sans"/>
            </a:endParaRPr>
          </a:p>
        </p:txBody>
      </p:sp>
      <p:sp>
        <p:nvSpPr>
          <p:cNvPr id="390" name="Google Shape;390;p69"/>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Learn about the Dunnes Stores Workers</a:t>
            </a:r>
            <a:endParaRPr b="1" sz="2500">
              <a:solidFill>
                <a:schemeClr val="dk1"/>
              </a:solidFill>
              <a:latin typeface="Montserrat"/>
              <a:ea typeface="Montserrat"/>
              <a:cs typeface="Montserrat"/>
              <a:sym typeface="Montserrat"/>
            </a:endParaRPr>
          </a:p>
        </p:txBody>
      </p:sp>
      <p:pic>
        <p:nvPicPr>
          <p:cNvPr id="391" name="Google Shape;391;p69" title="TFT_Read-Aloud_NoText_RGB.png"/>
          <p:cNvPicPr preferRelativeResize="0"/>
          <p:nvPr/>
        </p:nvPicPr>
        <p:blipFill>
          <a:blip r:embed="rId3">
            <a:alphaModFix/>
          </a:blip>
          <a:stretch>
            <a:fillRect/>
          </a:stretch>
        </p:blipFill>
        <p:spPr>
          <a:xfrm>
            <a:off x="3307805" y="1059975"/>
            <a:ext cx="2528400" cy="2528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70"/>
          <p:cNvSpPr txBox="1"/>
          <p:nvPr/>
        </p:nvSpPr>
        <p:spPr>
          <a:xfrm>
            <a:off x="107350" y="821250"/>
            <a:ext cx="8949900" cy="4270200"/>
          </a:xfrm>
          <a:prstGeom prst="rect">
            <a:avLst/>
          </a:prstGeom>
          <a:noFill/>
          <a:ln>
            <a:noFill/>
          </a:ln>
        </p:spPr>
        <p:txBody>
          <a:bodyPr anchorCtr="0" anchor="t" bIns="95625" lIns="95625" spcFirstLastPara="1" rIns="95625" wrap="square" tIns="95625">
            <a:noAutofit/>
          </a:bodyPr>
          <a:lstStyle/>
          <a:p>
            <a:pPr indent="-209550" lvl="0" marL="180000" rtl="0" algn="l">
              <a:lnSpc>
                <a:spcPct val="115000"/>
              </a:lnSpc>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Why did the Dunne Stores workers initially go on strike? </a:t>
            </a:r>
            <a:endParaRPr sz="1800">
              <a:solidFill>
                <a:schemeClr val="dk1"/>
              </a:solidFill>
              <a:latin typeface="Open Sans"/>
              <a:ea typeface="Open Sans"/>
              <a:cs typeface="Open Sans"/>
              <a:sym typeface="Open Sans"/>
            </a:endParaRPr>
          </a:p>
          <a:p>
            <a:pPr indent="-209550" lvl="0" marL="180000" rtl="0" algn="l">
              <a:lnSpc>
                <a:spcPct val="115000"/>
              </a:lnSpc>
              <a:spcBef>
                <a:spcPts val="7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How did their understanding of Apartheid evolve after meeting Nimrod Sejake? </a:t>
            </a:r>
            <a:endParaRPr sz="1800">
              <a:solidFill>
                <a:schemeClr val="dk1"/>
              </a:solidFill>
              <a:latin typeface="Open Sans"/>
              <a:ea typeface="Open Sans"/>
              <a:cs typeface="Open Sans"/>
              <a:sym typeface="Open Sans"/>
            </a:endParaRPr>
          </a:p>
          <a:p>
            <a:pPr indent="-342900" lvl="1" marL="9144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What does this reveal about the power of face to face reactions? </a:t>
            </a:r>
            <a:endParaRPr sz="1800">
              <a:solidFill>
                <a:schemeClr val="dk1"/>
              </a:solidFill>
              <a:latin typeface="Open Sans"/>
              <a:ea typeface="Open Sans"/>
              <a:cs typeface="Open Sans"/>
              <a:sym typeface="Open Sans"/>
            </a:endParaRPr>
          </a:p>
          <a:p>
            <a:pPr indent="-209550" lvl="0" marL="180000" rtl="0" algn="l">
              <a:lnSpc>
                <a:spcPct val="115000"/>
              </a:lnSpc>
              <a:spcBef>
                <a:spcPts val="7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different ways did people respond to the Dunnes Stores strikers? </a:t>
            </a:r>
            <a:endParaRPr sz="1800">
              <a:solidFill>
                <a:schemeClr val="dk1"/>
              </a:solidFill>
              <a:latin typeface="Open Sans"/>
              <a:ea typeface="Open Sans"/>
              <a:cs typeface="Open Sans"/>
              <a:sym typeface="Open Sans"/>
            </a:endParaRPr>
          </a:p>
          <a:p>
            <a:pPr indent="-342900" lvl="1" marL="9144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How did these change over time? </a:t>
            </a:r>
            <a:endParaRPr sz="1800">
              <a:solidFill>
                <a:schemeClr val="dk1"/>
              </a:solidFill>
              <a:latin typeface="Open Sans"/>
              <a:ea typeface="Open Sans"/>
              <a:cs typeface="Open Sans"/>
              <a:sym typeface="Open Sans"/>
            </a:endParaRPr>
          </a:p>
          <a:p>
            <a:pPr indent="-209550" lvl="0" marL="180000" rtl="0" algn="l">
              <a:lnSpc>
                <a:spcPct val="115000"/>
              </a:lnSpc>
              <a:spcBef>
                <a:spcPts val="7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impact did the Dunnes Stores strikes have on how Apartheid was viewed in Ireland (and further afield)? </a:t>
            </a:r>
            <a:endParaRPr sz="1800">
              <a:solidFill>
                <a:schemeClr val="dk1"/>
              </a:solidFill>
              <a:latin typeface="Open Sans"/>
              <a:ea typeface="Open Sans"/>
              <a:cs typeface="Open Sans"/>
              <a:sym typeface="Open Sans"/>
            </a:endParaRPr>
          </a:p>
          <a:p>
            <a:pPr indent="-209550" lvl="0" marL="180000" rtl="0" algn="l">
              <a:lnSpc>
                <a:spcPct val="115000"/>
              </a:lnSpc>
              <a:spcBef>
                <a:spcPts val="7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do you find surprising, interesting and/or troubling about the Dunnes Stores strikes? </a:t>
            </a:r>
            <a:endParaRPr sz="1800">
              <a:solidFill>
                <a:schemeClr val="dk1"/>
              </a:solidFill>
              <a:latin typeface="Open Sans"/>
              <a:ea typeface="Open Sans"/>
              <a:cs typeface="Open Sans"/>
              <a:sym typeface="Open Sans"/>
            </a:endParaRPr>
          </a:p>
          <a:p>
            <a:pPr indent="-209550" lvl="0" marL="180000" rtl="0" algn="l">
              <a:lnSpc>
                <a:spcPct val="115000"/>
              </a:lnSpc>
              <a:spcBef>
                <a:spcPts val="7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can the Dunnes Stores strike teach us about the importance and power of international solidarity in standing up against injustice? </a:t>
            </a:r>
            <a:endParaRPr sz="1800">
              <a:solidFill>
                <a:schemeClr val="dk1"/>
              </a:solidFill>
              <a:latin typeface="Open Sans"/>
              <a:ea typeface="Open Sans"/>
              <a:cs typeface="Open Sans"/>
              <a:sym typeface="Open Sans"/>
            </a:endParaRPr>
          </a:p>
          <a:p>
            <a:pPr indent="0" lvl="0" marL="0" rtl="0" algn="l">
              <a:lnSpc>
                <a:spcPct val="115000"/>
              </a:lnSpc>
              <a:spcBef>
                <a:spcPts val="700"/>
              </a:spcBef>
              <a:spcAft>
                <a:spcPts val="700"/>
              </a:spcAft>
              <a:buNone/>
            </a:pPr>
            <a:r>
              <a:t/>
            </a:r>
            <a:endParaRPr sz="1800">
              <a:solidFill>
                <a:schemeClr val="dk1"/>
              </a:solidFill>
              <a:latin typeface="Open Sans"/>
              <a:ea typeface="Open Sans"/>
              <a:cs typeface="Open Sans"/>
              <a:sym typeface="Open Sans"/>
            </a:endParaRPr>
          </a:p>
        </p:txBody>
      </p:sp>
      <p:sp>
        <p:nvSpPr>
          <p:cNvPr id="397" name="Google Shape;397;p70"/>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Learn about the Dunnes Stores Workers</a:t>
            </a:r>
            <a:endParaRPr b="1" sz="2500">
              <a:solidFill>
                <a:schemeClr val="dk1"/>
              </a:solidFill>
              <a:latin typeface="Montserrat"/>
              <a:ea typeface="Montserrat"/>
              <a:cs typeface="Montserrat"/>
              <a:sym typeface="Montserrat"/>
            </a:endParaRPr>
          </a:p>
        </p:txBody>
      </p:sp>
      <p:pic>
        <p:nvPicPr>
          <p:cNvPr id="398" name="Google Shape;398;p70" title="TFT_GroupDiscuss_No-Text_RGB.png"/>
          <p:cNvPicPr preferRelativeResize="0"/>
          <p:nvPr/>
        </p:nvPicPr>
        <p:blipFill>
          <a:blip r:embed="rId3">
            <a:alphaModFix/>
          </a:blip>
          <a:stretch>
            <a:fillRect/>
          </a:stretch>
        </p:blipFill>
        <p:spPr>
          <a:xfrm>
            <a:off x="0" y="-21300"/>
            <a:ext cx="640222" cy="64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2" name="Shape 402"/>
        <p:cNvGrpSpPr/>
        <p:nvPr/>
      </p:nvGrpSpPr>
      <p:grpSpPr>
        <a:xfrm>
          <a:off x="0" y="0"/>
          <a:ext cx="0" cy="0"/>
          <a:chOff x="0" y="0"/>
          <a:chExt cx="0" cy="0"/>
        </a:xfrm>
      </p:grpSpPr>
      <p:sp>
        <p:nvSpPr>
          <p:cNvPr id="403" name="Google Shape;403;p71"/>
          <p:cNvSpPr txBox="1"/>
          <p:nvPr/>
        </p:nvSpPr>
        <p:spPr>
          <a:xfrm>
            <a:off x="4645725" y="1488002"/>
            <a:ext cx="3455100" cy="2656800"/>
          </a:xfrm>
          <a:prstGeom prst="rect">
            <a:avLst/>
          </a:prstGeom>
          <a:noFill/>
          <a:ln>
            <a:noFill/>
          </a:ln>
        </p:spPr>
        <p:txBody>
          <a:bodyPr anchorCtr="0" anchor="t" bIns="95625" lIns="95625" spcFirstLastPara="1" rIns="95625" wrap="square" tIns="95625">
            <a:noAutofit/>
          </a:bodyPr>
          <a:lstStyle/>
          <a:p>
            <a:pPr indent="0" lvl="0" marL="0" rtl="0" algn="l">
              <a:lnSpc>
                <a:spcPct val="115000"/>
              </a:lnSpc>
              <a:spcBef>
                <a:spcPts val="0"/>
              </a:spcBef>
              <a:spcAft>
                <a:spcPts val="0"/>
              </a:spcAft>
              <a:buNone/>
            </a:pPr>
            <a:r>
              <a:rPr lang="en-GB" sz="2000">
                <a:solidFill>
                  <a:schemeClr val="dk1"/>
                </a:solidFill>
                <a:latin typeface="Open Sans"/>
                <a:ea typeface="Open Sans"/>
                <a:cs typeface="Open Sans"/>
                <a:sym typeface="Open Sans"/>
              </a:rPr>
              <a:t>Share your charters with Teach for Tomorrow and the Anti-Apartheid Legacy Trust and/or write a blogpost or article for these organisations to put on their website. </a:t>
            </a:r>
            <a:endParaRPr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000">
              <a:solidFill>
                <a:schemeClr val="dk1"/>
              </a:solidFill>
              <a:latin typeface="Open Sans"/>
              <a:ea typeface="Open Sans"/>
              <a:cs typeface="Open Sans"/>
              <a:sym typeface="Open Sans"/>
            </a:endParaRPr>
          </a:p>
          <a:p>
            <a:pPr indent="0" lvl="0" marL="0" rtl="0" algn="l">
              <a:lnSpc>
                <a:spcPct val="115000"/>
              </a:lnSpc>
              <a:spcBef>
                <a:spcPts val="0"/>
              </a:spcBef>
              <a:spcAft>
                <a:spcPts val="1000"/>
              </a:spcAft>
              <a:buNone/>
            </a:pPr>
            <a:r>
              <a:t/>
            </a:r>
            <a:endParaRPr b="1" sz="2000">
              <a:latin typeface="Open Sans"/>
              <a:ea typeface="Open Sans"/>
              <a:cs typeface="Open Sans"/>
              <a:sym typeface="Open Sans"/>
            </a:endParaRPr>
          </a:p>
        </p:txBody>
      </p:sp>
      <p:sp>
        <p:nvSpPr>
          <p:cNvPr id="404" name="Google Shape;404;p71"/>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Share Your Work and Learnings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p:txBody>
      </p:sp>
      <p:pic>
        <p:nvPicPr>
          <p:cNvPr id="405" name="Google Shape;405;p71"/>
          <p:cNvPicPr preferRelativeResize="0"/>
          <p:nvPr/>
        </p:nvPicPr>
        <p:blipFill>
          <a:blip r:embed="rId3">
            <a:alphaModFix/>
          </a:blip>
          <a:stretch>
            <a:fillRect/>
          </a:stretch>
        </p:blipFill>
        <p:spPr>
          <a:xfrm>
            <a:off x="563760" y="1239117"/>
            <a:ext cx="3678575" cy="913786"/>
          </a:xfrm>
          <a:prstGeom prst="rect">
            <a:avLst/>
          </a:prstGeom>
          <a:noFill/>
          <a:ln>
            <a:noFill/>
          </a:ln>
        </p:spPr>
      </p:pic>
      <p:pic>
        <p:nvPicPr>
          <p:cNvPr id="406" name="Google Shape;406;p71"/>
          <p:cNvPicPr preferRelativeResize="0"/>
          <p:nvPr/>
        </p:nvPicPr>
        <p:blipFill rotWithShape="1">
          <a:blip r:embed="rId4">
            <a:alphaModFix/>
          </a:blip>
          <a:srcRect b="21358" l="6162" r="13283" t="18765"/>
          <a:stretch/>
        </p:blipFill>
        <p:spPr>
          <a:xfrm>
            <a:off x="563759" y="2500842"/>
            <a:ext cx="3678575" cy="1585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p72"/>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GCSE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412" name="Google Shape;412;p72"/>
          <p:cNvSpPr txBox="1"/>
          <p:nvPr/>
        </p:nvSpPr>
        <p:spPr>
          <a:xfrm>
            <a:off x="611100" y="838700"/>
            <a:ext cx="7921800" cy="40071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Outline the ideas in the Freedom Charter that relate to economic inequality. </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Describe the impact of the Freedom Charter on:</a:t>
            </a:r>
            <a:endParaRPr sz="1800">
              <a:latin typeface="Open Sans"/>
              <a:ea typeface="Open Sans"/>
              <a:cs typeface="Open Sans"/>
              <a:sym typeface="Open Sans"/>
            </a:endParaRPr>
          </a:p>
          <a:p>
            <a:pPr indent="-342900" lvl="1" marL="9144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The struggle against apartheid. </a:t>
            </a:r>
            <a:endParaRPr sz="1800">
              <a:latin typeface="Open Sans"/>
              <a:ea typeface="Open Sans"/>
              <a:cs typeface="Open Sans"/>
              <a:sym typeface="Open Sans"/>
            </a:endParaRPr>
          </a:p>
          <a:p>
            <a:pPr indent="-342900" lvl="1" marL="9144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The anti-apartheid movement.</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How do the ideas contained within the Freedom Charter relate to ideas of freedom in the present day? </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Which of the sources in the unit is the most useful for a historian studying:</a:t>
            </a:r>
            <a:endParaRPr sz="1800">
              <a:latin typeface="Open Sans"/>
              <a:ea typeface="Open Sans"/>
              <a:cs typeface="Open Sans"/>
              <a:sym typeface="Open Sans"/>
            </a:endParaRPr>
          </a:p>
          <a:p>
            <a:pPr indent="-342900" lvl="1" marL="9144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The experience of those living under apartheid?</a:t>
            </a:r>
            <a:endParaRPr sz="1800">
              <a:latin typeface="Open Sans"/>
              <a:ea typeface="Open Sans"/>
              <a:cs typeface="Open Sans"/>
              <a:sym typeface="Open Sans"/>
            </a:endParaRPr>
          </a:p>
          <a:p>
            <a:pPr indent="-342900" lvl="1" marL="914400" rtl="0" algn="l">
              <a:lnSpc>
                <a:spcPct val="115000"/>
              </a:lnSpc>
              <a:spcBef>
                <a:spcPts val="400"/>
              </a:spcBef>
              <a:spcAft>
                <a:spcPts val="400"/>
              </a:spcAft>
              <a:buSzPts val="1800"/>
              <a:buFont typeface="Open Sans"/>
              <a:buChar char="○"/>
            </a:pPr>
            <a:r>
              <a:rPr lang="en-GB" sz="1800">
                <a:latin typeface="Open Sans"/>
                <a:ea typeface="Open Sans"/>
                <a:cs typeface="Open Sans"/>
                <a:sym typeface="Open Sans"/>
              </a:rPr>
              <a:t>Resistance to apartheid?</a:t>
            </a:r>
            <a:endParaRPr sz="18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6" name="Shape 416"/>
        <p:cNvGrpSpPr/>
        <p:nvPr/>
      </p:nvGrpSpPr>
      <p:grpSpPr>
        <a:xfrm>
          <a:off x="0" y="0"/>
          <a:ext cx="0" cy="0"/>
          <a:chOff x="0" y="0"/>
          <a:chExt cx="0" cy="0"/>
        </a:xfrm>
      </p:grpSpPr>
      <p:sp>
        <p:nvSpPr>
          <p:cNvPr id="417" name="Google Shape;417;p73"/>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GCSE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418" name="Google Shape;418;p73"/>
          <p:cNvSpPr txBox="1"/>
          <p:nvPr/>
        </p:nvSpPr>
        <p:spPr>
          <a:xfrm>
            <a:off x="611100" y="838700"/>
            <a:ext cx="7921800" cy="3908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Describe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Outline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Use source ____ and your own knowledge to describe the events that / the role of…</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Describe the impact of changes in…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Explain why/how…</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How useful are the sources for investigating…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What was the purpose of… ?</a:t>
            </a:r>
            <a:endParaRPr sz="1800">
              <a:latin typeface="Open Sans"/>
              <a:ea typeface="Open Sans"/>
              <a:cs typeface="Open Sans"/>
              <a:sym typeface="Open Sans"/>
            </a:endParaRPr>
          </a:p>
          <a:p>
            <a:pPr indent="-342900" lvl="0" marL="457200" rtl="0" algn="l">
              <a:lnSpc>
                <a:spcPct val="115000"/>
              </a:lnSpc>
              <a:spcBef>
                <a:spcPts val="1000"/>
              </a:spcBef>
              <a:spcAft>
                <a:spcPts val="1000"/>
              </a:spcAft>
              <a:buSzPts val="1800"/>
              <a:buFont typeface="Open Sans"/>
              <a:buChar char="●"/>
            </a:pPr>
            <a:r>
              <a:rPr lang="en-GB" sz="1800">
                <a:latin typeface="Open Sans"/>
                <a:ea typeface="Open Sans"/>
                <a:cs typeface="Open Sans"/>
                <a:sym typeface="Open Sans"/>
              </a:rPr>
              <a:t>Which of the sources is most useful to a historian studying…  ?</a:t>
            </a:r>
            <a:endParaRPr sz="18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74"/>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A-Level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424" name="Google Shape;424;p74"/>
          <p:cNvSpPr txBox="1"/>
          <p:nvPr/>
        </p:nvSpPr>
        <p:spPr>
          <a:xfrm>
            <a:off x="123800" y="930548"/>
            <a:ext cx="8925900" cy="38295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‘The Freedom Charter marked a turning point in the struggle against apartheid.’ How far do you agree?</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‘Economic inequality was the main cause of resistance to apartheid.’ Assess this view.</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To what extent was apartheid maintained through coercion rather than consent?</a:t>
            </a:r>
            <a:endParaRPr sz="1600">
              <a:latin typeface="Open Sans"/>
              <a:ea typeface="Open Sans"/>
              <a:cs typeface="Open Sans"/>
              <a:sym typeface="Open Sans"/>
            </a:endParaRPr>
          </a:p>
          <a:p>
            <a:pPr indent="0" lvl="0" marL="0" rtl="0" algn="l">
              <a:lnSpc>
                <a:spcPct val="115000"/>
              </a:lnSpc>
              <a:spcBef>
                <a:spcPts val="0"/>
              </a:spcBef>
              <a:spcAft>
                <a:spcPts val="0"/>
              </a:spcAft>
              <a:buNone/>
            </a:pPr>
            <a:r>
              <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Assess the usefulness of the Freedom Charter as evidence for understanding resistance to apartheid in the 1950s.</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How might a historian corroborate the claims and aspirations contained within the Freedom Charter?</a:t>
            </a:r>
            <a:endParaRPr sz="16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How have interpretations of the Freedom Charter changed since 1955?</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Why might historians disagree about the Charter’s long-term significance in ending apartheid?</a:t>
            </a:r>
            <a:endParaRPr sz="16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8" name="Shape 428"/>
        <p:cNvGrpSpPr/>
        <p:nvPr/>
      </p:nvGrpSpPr>
      <p:grpSpPr>
        <a:xfrm>
          <a:off x="0" y="0"/>
          <a:ext cx="0" cy="0"/>
          <a:chOff x="0" y="0"/>
          <a:chExt cx="0" cy="0"/>
        </a:xfrm>
      </p:grpSpPr>
      <p:sp>
        <p:nvSpPr>
          <p:cNvPr id="429" name="Google Shape;429;p75"/>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A-Level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430" name="Google Shape;430;p75"/>
          <p:cNvSpPr txBox="1"/>
          <p:nvPr/>
        </p:nvSpPr>
        <p:spPr>
          <a:xfrm>
            <a:off x="123800" y="688403"/>
            <a:ext cx="8925900" cy="3966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relative importance of different factors in shaping…</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To what extent was … a turning point?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far do you agree with the view that…</a:t>
            </a:r>
            <a:endParaRPr sz="18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significance of…</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To what extent does the evidence support the view that…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strengths and limitations of the sources for understanding…</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useful are the sources for investigating…</a:t>
            </a:r>
            <a:endParaRPr sz="18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Why might historians disagree about…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Which interpretation is more convincing and why?</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and why have interpretations changed over time?</a:t>
            </a:r>
            <a:endParaRPr sz="1800">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5" name="Shape 435"/>
        <p:cNvGrpSpPr/>
        <p:nvPr/>
      </p:nvGrpSpPr>
      <p:grpSpPr>
        <a:xfrm>
          <a:off x="0" y="0"/>
          <a:ext cx="0" cy="0"/>
          <a:chOff x="0" y="0"/>
          <a:chExt cx="0" cy="0"/>
        </a:xfrm>
      </p:grpSpPr>
      <p:sp>
        <p:nvSpPr>
          <p:cNvPr id="436" name="Google Shape;436;p76"/>
          <p:cNvSpPr txBox="1"/>
          <p:nvPr>
            <p:ph type="ctrTitle"/>
          </p:nvPr>
        </p:nvSpPr>
        <p:spPr>
          <a:xfrm>
            <a:off x="483375" y="453550"/>
            <a:ext cx="8231100" cy="3058200"/>
          </a:xfrm>
          <a:prstGeom prst="rect">
            <a:avLst/>
          </a:prstGeom>
          <a:ln cap="flat" cmpd="sng" w="114300">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Teach for Tomorrow </a:t>
            </a:r>
            <a:r>
              <a:rPr b="0" lang="en-GB" sz="1200">
                <a:solidFill>
                  <a:schemeClr val="dk1"/>
                </a:solidFill>
                <a:latin typeface="Open Sans"/>
                <a:ea typeface="Open Sans"/>
                <a:cs typeface="Open Sans"/>
                <a:sym typeface="Open Sans"/>
              </a:rPr>
              <a:t>is an educational charity providing teaching resources to help young people develop as empathetic, critical thinkers, who understand the role they can play in shaping society for the better. Visit www.TeachforTomorrow.org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University of East Anglia </a:t>
            </a:r>
            <a:r>
              <a:rPr b="0" lang="en-GB" sz="1200">
                <a:solidFill>
                  <a:schemeClr val="dk1"/>
                </a:solidFill>
                <a:latin typeface="Open Sans"/>
                <a:ea typeface="Open Sans"/>
                <a:cs typeface="Open Sans"/>
                <a:sym typeface="Open Sans"/>
              </a:rPr>
              <a:t>is a globally significant centre of research that drives global change. We bring fresh thinking to the major challenges facing society, helping to create a better future for all. </a:t>
            </a:r>
            <a:r>
              <a:rPr b="0" lang="en-GB" sz="1200">
                <a:solidFill>
                  <a:schemeClr val="dk1"/>
                </a:solidFill>
                <a:latin typeface="Open Sans"/>
                <a:ea typeface="Open Sans"/>
                <a:cs typeface="Open Sans"/>
                <a:sym typeface="Open Sans"/>
              </a:rPr>
              <a:t>Visit www.uea.ac.uk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Anti-Apartheid Legacy Centre </a:t>
            </a:r>
            <a:r>
              <a:rPr b="0" lang="en-GB" sz="1200">
                <a:solidFill>
                  <a:schemeClr val="dk1"/>
                </a:solidFill>
                <a:latin typeface="Open Sans"/>
                <a:ea typeface="Open Sans"/>
                <a:cs typeface="Open Sans"/>
                <a:sym typeface="Open Sans"/>
              </a:rPr>
              <a:t>promotes the legacy and values of the Southern African liberation struggle and the UK’s central role within this world-changing history, whilst supporting contemporary discourse around social (in)justice, inclusion and multi-racial collaboration for social transformation. V</a:t>
            </a:r>
            <a:r>
              <a:rPr b="0" lang="en-GB" sz="1200">
                <a:solidFill>
                  <a:schemeClr val="dk1"/>
                </a:solidFill>
                <a:latin typeface="Open Sans"/>
                <a:ea typeface="Open Sans"/>
                <a:cs typeface="Open Sans"/>
                <a:sym typeface="Open Sans"/>
              </a:rPr>
              <a:t>isit www.antiapartheidlegacy.org.uk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National Lottery Heritage Fund </a:t>
            </a:r>
            <a:r>
              <a:rPr b="0" lang="en-GB" sz="1200">
                <a:solidFill>
                  <a:schemeClr val="dk1"/>
                </a:solidFill>
                <a:latin typeface="Open Sans"/>
                <a:ea typeface="Open Sans"/>
                <a:cs typeface="Open Sans"/>
                <a:sym typeface="Open Sans"/>
              </a:rPr>
              <a:t>is the largest dedicated funder of the UK’s heritage. Its vision is for heritage to be valued, cared for and sustained for everyone, now and in t</a:t>
            </a:r>
            <a:r>
              <a:rPr b="0" lang="en-GB" sz="1200">
                <a:solidFill>
                  <a:schemeClr val="dk1"/>
                </a:solidFill>
                <a:latin typeface="Open Sans"/>
                <a:ea typeface="Open Sans"/>
                <a:cs typeface="Open Sans"/>
                <a:sym typeface="Open Sans"/>
              </a:rPr>
              <a:t>he future. Visit www.heritagefund.org.uk to find out more.</a:t>
            </a:r>
            <a:endParaRPr b="0"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0"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0" i="1" sz="1200">
              <a:solidFill>
                <a:srgbClr val="272E65"/>
              </a:solidFill>
              <a:latin typeface="Arial Narrow"/>
              <a:ea typeface="Arial Narrow"/>
              <a:cs typeface="Arial Narrow"/>
              <a:sym typeface="Arial Narrow"/>
            </a:endParaRPr>
          </a:p>
          <a:p>
            <a:pPr indent="0" lvl="0" marL="0" rtl="0" algn="l">
              <a:spcBef>
                <a:spcPts val="0"/>
              </a:spcBef>
              <a:spcAft>
                <a:spcPts val="0"/>
              </a:spcAft>
              <a:buNone/>
            </a:pPr>
            <a:r>
              <a:t/>
            </a:r>
            <a:endParaRPr sz="2600">
              <a:solidFill>
                <a:schemeClr val="dk1"/>
              </a:solidFill>
            </a:endParaRPr>
          </a:p>
          <a:p>
            <a:pPr indent="0" lvl="0" marL="0" rtl="0" algn="ctr">
              <a:spcBef>
                <a:spcPts val="1000"/>
              </a:spcBef>
              <a:spcAft>
                <a:spcPts val="0"/>
              </a:spcAft>
              <a:buNone/>
            </a:pPr>
            <a:r>
              <a:t/>
            </a:r>
            <a:endParaRPr sz="2600">
              <a:solidFill>
                <a:schemeClr val="dk1"/>
              </a:solidFill>
            </a:endParaRPr>
          </a:p>
          <a:p>
            <a:pPr indent="0" lvl="0" marL="0" rtl="0" algn="ctr">
              <a:spcBef>
                <a:spcPts val="0"/>
              </a:spcBef>
              <a:spcAft>
                <a:spcPts val="0"/>
              </a:spcAft>
              <a:buNone/>
            </a:pPr>
            <a:r>
              <a:t/>
            </a:r>
            <a:endParaRPr sz="2600">
              <a:solidFill>
                <a:schemeClr val="dk1"/>
              </a:solidFill>
            </a:endParaRPr>
          </a:p>
          <a:p>
            <a:pPr indent="0" lvl="0" marL="0" rtl="0" algn="ctr">
              <a:spcBef>
                <a:spcPts val="0"/>
              </a:spcBef>
              <a:spcAft>
                <a:spcPts val="0"/>
              </a:spcAft>
              <a:buNone/>
            </a:pPr>
            <a:r>
              <a:t/>
            </a:r>
            <a:endParaRPr sz="2600">
              <a:solidFill>
                <a:schemeClr val="dk1"/>
              </a:solidFill>
            </a:endParaRPr>
          </a:p>
        </p:txBody>
      </p:sp>
      <p:pic>
        <p:nvPicPr>
          <p:cNvPr id="437" name="Google Shape;437;p76"/>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438" name="Google Shape;438;p76"/>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439" name="Google Shape;439;p76"/>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440" name="Google Shape;440;p76"/>
          <p:cNvPicPr preferRelativeResize="0"/>
          <p:nvPr/>
        </p:nvPicPr>
        <p:blipFill>
          <a:blip r:embed="rId6">
            <a:alphaModFix/>
          </a:blip>
          <a:stretch>
            <a:fillRect/>
          </a:stretch>
        </p:blipFill>
        <p:spPr>
          <a:xfrm>
            <a:off x="8001000" y="4071650"/>
            <a:ext cx="992751" cy="992751"/>
          </a:xfrm>
          <a:prstGeom prst="rect">
            <a:avLst/>
          </a:prstGeom>
          <a:noFill/>
          <a:ln>
            <a:noFill/>
          </a:ln>
        </p:spPr>
      </p:pic>
      <p:pic>
        <p:nvPicPr>
          <p:cNvPr id="441" name="Google Shape;441;p76"/>
          <p:cNvPicPr preferRelativeResize="0"/>
          <p:nvPr/>
        </p:nvPicPr>
        <p:blipFill rotWithShape="1">
          <a:blip r:embed="rId7">
            <a:alphaModFix/>
          </a:blip>
          <a:srcRect b="0" l="0" r="309" t="0"/>
          <a:stretch/>
        </p:blipFill>
        <p:spPr>
          <a:xfrm rot="10800000">
            <a:off x="-2" y="-25"/>
            <a:ext cx="9179977" cy="416200"/>
          </a:xfrm>
          <a:prstGeom prst="rect">
            <a:avLst/>
          </a:prstGeom>
          <a:noFill/>
          <a:ln>
            <a:noFill/>
          </a:ln>
        </p:spPr>
      </p:pic>
      <p:pic>
        <p:nvPicPr>
          <p:cNvPr id="442" name="Google Shape;442;p76"/>
          <p:cNvPicPr preferRelativeResize="0"/>
          <p:nvPr/>
        </p:nvPicPr>
        <p:blipFill rotWithShape="1">
          <a:blip r:embed="rId7">
            <a:alphaModFix/>
          </a:blip>
          <a:srcRect b="0" l="24502" r="49977" t="0"/>
          <a:stretch/>
        </p:blipFill>
        <p:spPr>
          <a:xfrm rot="-5400000">
            <a:off x="7375076" y="1758676"/>
            <a:ext cx="3184774" cy="425025"/>
          </a:xfrm>
          <a:prstGeom prst="rect">
            <a:avLst/>
          </a:prstGeom>
          <a:noFill/>
          <a:ln>
            <a:noFill/>
          </a:ln>
        </p:spPr>
      </p:pic>
      <p:pic>
        <p:nvPicPr>
          <p:cNvPr id="443" name="Google Shape;443;p76"/>
          <p:cNvPicPr preferRelativeResize="0"/>
          <p:nvPr/>
        </p:nvPicPr>
        <p:blipFill rotWithShape="1">
          <a:blip r:embed="rId7">
            <a:alphaModFix/>
          </a:blip>
          <a:srcRect b="0" l="0" r="309" t="0"/>
          <a:stretch/>
        </p:blipFill>
        <p:spPr>
          <a:xfrm>
            <a:off x="-17990" y="3549700"/>
            <a:ext cx="9179977" cy="416200"/>
          </a:xfrm>
          <a:prstGeom prst="rect">
            <a:avLst/>
          </a:prstGeom>
          <a:noFill/>
          <a:ln>
            <a:noFill/>
          </a:ln>
        </p:spPr>
      </p:pic>
      <p:pic>
        <p:nvPicPr>
          <p:cNvPr id="444" name="Google Shape;444;p76"/>
          <p:cNvPicPr preferRelativeResize="0"/>
          <p:nvPr/>
        </p:nvPicPr>
        <p:blipFill rotWithShape="1">
          <a:blip r:embed="rId7">
            <a:alphaModFix/>
          </a:blip>
          <a:srcRect b="0" l="24502" r="49977" t="0"/>
          <a:stretch/>
        </p:blipFill>
        <p:spPr>
          <a:xfrm rot="5400000">
            <a:off x="-1376949" y="1762463"/>
            <a:ext cx="3184774" cy="42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59"/>
          <p:cNvSpPr txBox="1"/>
          <p:nvPr>
            <p:ph type="ctrTitle"/>
          </p:nvPr>
        </p:nvSpPr>
        <p:spPr>
          <a:xfrm>
            <a:off x="769425" y="769425"/>
            <a:ext cx="7623000" cy="2350200"/>
          </a:xfrm>
          <a:prstGeom prst="rect">
            <a:avLst/>
          </a:prstGeom>
          <a:ln cap="flat" cmpd="sng" w="114300">
            <a:solidFill>
              <a:schemeClr val="accent5"/>
            </a:solidFill>
            <a:prstDash val="solid"/>
            <a:round/>
            <a:headEnd len="sm" w="sm" type="none"/>
            <a:tailEnd len="sm" w="sm" type="none"/>
          </a:ln>
        </p:spPr>
        <p:txBody>
          <a:bodyPr anchorCtr="0" anchor="t" bIns="0" lIns="0" spcFirstLastPara="1" rIns="0" wrap="square" tIns="0">
            <a:normAutofit/>
          </a:bodyPr>
          <a:lstStyle/>
          <a:p>
            <a:pPr indent="0" lvl="0" marL="0" rtl="0" algn="ctr">
              <a:spcBef>
                <a:spcPts val="0"/>
              </a:spcBef>
              <a:spcAft>
                <a:spcPts val="0"/>
              </a:spcAft>
              <a:buNone/>
            </a:pPr>
            <a:r>
              <a:t/>
            </a:r>
            <a:endParaRPr sz="300">
              <a:solidFill>
                <a:schemeClr val="dk1"/>
              </a:solidFill>
            </a:endParaRPr>
          </a:p>
          <a:p>
            <a:pPr indent="0" lvl="0" marL="0" rtl="0" algn="ctr">
              <a:spcBef>
                <a:spcPts val="2000"/>
              </a:spcBef>
              <a:spcAft>
                <a:spcPts val="0"/>
              </a:spcAft>
              <a:buNone/>
            </a:pPr>
            <a:r>
              <a:rPr lang="en-GB" sz="3300">
                <a:solidFill>
                  <a:schemeClr val="dk1"/>
                </a:solidFill>
              </a:rPr>
              <a:t>Lesson Five</a:t>
            </a:r>
            <a:endParaRPr sz="3300">
              <a:solidFill>
                <a:schemeClr val="dk1"/>
              </a:solidFill>
            </a:endParaRPr>
          </a:p>
          <a:p>
            <a:pPr indent="0" lvl="0" marL="0" rtl="0" algn="ctr">
              <a:spcBef>
                <a:spcPts val="0"/>
              </a:spcBef>
              <a:spcAft>
                <a:spcPts val="0"/>
              </a:spcAft>
              <a:buNone/>
            </a:pPr>
            <a:r>
              <a:rPr lang="en-GB" sz="3300">
                <a:solidFill>
                  <a:schemeClr val="dk1"/>
                </a:solidFill>
              </a:rPr>
              <a:t>Creating a Modern Day Freedom Charter (Part 2)</a:t>
            </a:r>
            <a:endParaRPr sz="3300">
              <a:solidFill>
                <a:schemeClr val="dk1"/>
              </a:solidFill>
            </a:endParaRPr>
          </a:p>
        </p:txBody>
      </p:sp>
      <p:sp>
        <p:nvSpPr>
          <p:cNvPr id="297" name="Google Shape;297;p59"/>
          <p:cNvSpPr txBox="1"/>
          <p:nvPr/>
        </p:nvSpPr>
        <p:spPr>
          <a:xfrm>
            <a:off x="820800" y="2454377"/>
            <a:ext cx="7520400" cy="51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500">
                <a:solidFill>
                  <a:srgbClr val="6AA84F"/>
                </a:solidFill>
                <a:latin typeface="Montserrat"/>
                <a:ea typeface="Montserrat"/>
                <a:cs typeface="Montserrat"/>
                <a:sym typeface="Montserrat"/>
              </a:rPr>
              <a:t>Exploring the Freedom Charter</a:t>
            </a:r>
            <a:endParaRPr b="1" i="1" sz="2500">
              <a:solidFill>
                <a:srgbClr val="6AA84F"/>
              </a:solidFill>
              <a:latin typeface="Montserrat"/>
              <a:ea typeface="Montserrat"/>
              <a:cs typeface="Montserrat"/>
              <a:sym typeface="Montserrat"/>
            </a:endParaRPr>
          </a:p>
        </p:txBody>
      </p:sp>
      <p:pic>
        <p:nvPicPr>
          <p:cNvPr id="298" name="Google Shape;298;p59"/>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299" name="Google Shape;299;p59"/>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300" name="Google Shape;300;p59"/>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301" name="Google Shape;301;p59"/>
          <p:cNvPicPr preferRelativeResize="0"/>
          <p:nvPr/>
        </p:nvPicPr>
        <p:blipFill>
          <a:blip r:embed="rId6">
            <a:alphaModFix/>
          </a:blip>
          <a:stretch>
            <a:fillRect/>
          </a:stretch>
        </p:blipFill>
        <p:spPr>
          <a:xfrm>
            <a:off x="8001000" y="4071650"/>
            <a:ext cx="992751" cy="992751"/>
          </a:xfrm>
          <a:prstGeom prst="rect">
            <a:avLst/>
          </a:prstGeom>
          <a:noFill/>
          <a:ln>
            <a:noFill/>
          </a:ln>
        </p:spPr>
      </p:pic>
      <p:pic>
        <p:nvPicPr>
          <p:cNvPr id="302" name="Google Shape;302;p59"/>
          <p:cNvPicPr preferRelativeResize="0"/>
          <p:nvPr/>
        </p:nvPicPr>
        <p:blipFill rotWithShape="1">
          <a:blip r:embed="rId7">
            <a:alphaModFix/>
          </a:blip>
          <a:srcRect b="0" l="0" r="309" t="0"/>
          <a:stretch/>
        </p:blipFill>
        <p:spPr>
          <a:xfrm rot="10800000">
            <a:off x="-2" y="-25"/>
            <a:ext cx="9179977" cy="769425"/>
          </a:xfrm>
          <a:prstGeom prst="rect">
            <a:avLst/>
          </a:prstGeom>
          <a:noFill/>
          <a:ln>
            <a:noFill/>
          </a:ln>
        </p:spPr>
      </p:pic>
      <p:pic>
        <p:nvPicPr>
          <p:cNvPr id="303" name="Google Shape;303;p59"/>
          <p:cNvPicPr preferRelativeResize="0"/>
          <p:nvPr/>
        </p:nvPicPr>
        <p:blipFill rotWithShape="1">
          <a:blip r:embed="rId7">
            <a:alphaModFix/>
          </a:blip>
          <a:srcRect b="0" l="0" r="309" t="0"/>
          <a:stretch/>
        </p:blipFill>
        <p:spPr>
          <a:xfrm>
            <a:off x="-17990" y="3107775"/>
            <a:ext cx="9179977" cy="769425"/>
          </a:xfrm>
          <a:prstGeom prst="rect">
            <a:avLst/>
          </a:prstGeom>
          <a:noFill/>
          <a:ln>
            <a:noFill/>
          </a:ln>
        </p:spPr>
      </p:pic>
      <p:pic>
        <p:nvPicPr>
          <p:cNvPr id="304" name="Google Shape;304;p59"/>
          <p:cNvPicPr preferRelativeResize="0"/>
          <p:nvPr/>
        </p:nvPicPr>
        <p:blipFill rotWithShape="1">
          <a:blip r:embed="rId7">
            <a:alphaModFix/>
          </a:blip>
          <a:srcRect b="0" l="24502" r="49977" t="0"/>
          <a:stretch/>
        </p:blipFill>
        <p:spPr>
          <a:xfrm rot="-5400000">
            <a:off x="7602249" y="1559738"/>
            <a:ext cx="2350100" cy="769425"/>
          </a:xfrm>
          <a:prstGeom prst="rect">
            <a:avLst/>
          </a:prstGeom>
          <a:noFill/>
          <a:ln>
            <a:noFill/>
          </a:ln>
        </p:spPr>
      </p:pic>
      <p:pic>
        <p:nvPicPr>
          <p:cNvPr id="305" name="Google Shape;305;p59"/>
          <p:cNvPicPr preferRelativeResize="0"/>
          <p:nvPr/>
        </p:nvPicPr>
        <p:blipFill rotWithShape="1">
          <a:blip r:embed="rId7">
            <a:alphaModFix/>
          </a:blip>
          <a:srcRect b="0" l="24502" r="49977" t="0"/>
          <a:stretch/>
        </p:blipFill>
        <p:spPr>
          <a:xfrm rot="5400000">
            <a:off x="-790326" y="1559738"/>
            <a:ext cx="2350100" cy="76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10" name="Shape 310"/>
        <p:cNvGrpSpPr/>
        <p:nvPr/>
      </p:nvGrpSpPr>
      <p:grpSpPr>
        <a:xfrm>
          <a:off x="0" y="0"/>
          <a:ext cx="0" cy="0"/>
          <a:chOff x="0" y="0"/>
          <a:chExt cx="0" cy="0"/>
        </a:xfrm>
      </p:grpSpPr>
      <p:sp>
        <p:nvSpPr>
          <p:cNvPr id="311" name="Google Shape;311;p60"/>
          <p:cNvSpPr txBox="1"/>
          <p:nvPr>
            <p:ph type="ctrTitle"/>
          </p:nvPr>
        </p:nvSpPr>
        <p:spPr>
          <a:xfrm>
            <a:off x="1078950" y="1558250"/>
            <a:ext cx="7022100" cy="24108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2700">
                <a:solidFill>
                  <a:schemeClr val="dk1"/>
                </a:solidFill>
              </a:rPr>
              <a:t>Guiding Questions</a:t>
            </a:r>
            <a:endParaRPr sz="2700">
              <a:solidFill>
                <a:schemeClr val="dk1"/>
              </a:solidFill>
            </a:endParaRPr>
          </a:p>
          <a:p>
            <a:pPr indent="-307001" lvl="0" marL="450000" rtl="0" algn="l">
              <a:lnSpc>
                <a:spcPct val="115000"/>
              </a:lnSpc>
              <a:spcBef>
                <a:spcPts val="15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What are the possible impacts of writing freedom charters? </a:t>
            </a:r>
            <a:endParaRPr b="0" sz="2000">
              <a:solidFill>
                <a:schemeClr val="dk1"/>
              </a:solidFill>
              <a:latin typeface="Open Sans"/>
              <a:ea typeface="Open Sans"/>
              <a:cs typeface="Open Sans"/>
              <a:sym typeface="Open Sans"/>
            </a:endParaRPr>
          </a:p>
          <a:p>
            <a:pPr indent="-307001" lvl="0" marL="450000" rtl="0" algn="l">
              <a:lnSpc>
                <a:spcPct val="115000"/>
              </a:lnSpc>
              <a:spcBef>
                <a:spcPts val="10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How has your understanding of freedom and resistance evolved through this learning experience? </a:t>
            </a:r>
            <a:endParaRPr b="0" sz="2000">
              <a:solidFill>
                <a:schemeClr val="dk1"/>
              </a:solidFill>
              <a:latin typeface="Open Sans"/>
              <a:ea typeface="Open Sans"/>
              <a:cs typeface="Open Sans"/>
              <a:sym typeface="Open Sans"/>
            </a:endParaRPr>
          </a:p>
          <a:p>
            <a:pPr indent="0" lvl="0" marL="450000" rtl="0" algn="l">
              <a:lnSpc>
                <a:spcPct val="115000"/>
              </a:lnSpc>
              <a:spcBef>
                <a:spcPts val="0"/>
              </a:spcBef>
              <a:spcAft>
                <a:spcPts val="0"/>
              </a:spcAft>
              <a:buNone/>
            </a:pPr>
            <a:r>
              <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0" sz="20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4000">
              <a:solidFill>
                <a:schemeClr val="dk1"/>
              </a:solidFill>
            </a:endParaRPr>
          </a:p>
        </p:txBody>
      </p:sp>
      <p:pic>
        <p:nvPicPr>
          <p:cNvPr id="312" name="Google Shape;312;p60"/>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313" name="Google Shape;313;p60"/>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314" name="Google Shape;314;p60"/>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315" name="Google Shape;315;p60"/>
          <p:cNvPicPr preferRelativeResize="0"/>
          <p:nvPr/>
        </p:nvPicPr>
        <p:blipFill rotWithShape="1">
          <a:blip r:embed="rId3">
            <a:alphaModFix/>
          </a:blip>
          <a:srcRect b="0" l="24531" r="50304" t="0"/>
          <a:stretch/>
        </p:blipFill>
        <p:spPr>
          <a:xfrm rot="-5400000">
            <a:off x="7600663" y="2187036"/>
            <a:ext cx="2317249" cy="769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20" name="Shape 320"/>
        <p:cNvGrpSpPr/>
        <p:nvPr/>
      </p:nvGrpSpPr>
      <p:grpSpPr>
        <a:xfrm>
          <a:off x="0" y="0"/>
          <a:ext cx="0" cy="0"/>
          <a:chOff x="0" y="0"/>
          <a:chExt cx="0" cy="0"/>
        </a:xfrm>
      </p:grpSpPr>
      <p:pic>
        <p:nvPicPr>
          <p:cNvPr id="321" name="Google Shape;321;p61"/>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322" name="Google Shape;322;p61"/>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323" name="Google Shape;323;p61"/>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324" name="Google Shape;324;p61"/>
          <p:cNvPicPr preferRelativeResize="0"/>
          <p:nvPr/>
        </p:nvPicPr>
        <p:blipFill rotWithShape="1">
          <a:blip r:embed="rId3">
            <a:alphaModFix/>
          </a:blip>
          <a:srcRect b="0" l="24531" r="50304" t="0"/>
          <a:stretch/>
        </p:blipFill>
        <p:spPr>
          <a:xfrm rot="-5400000">
            <a:off x="7600663" y="2239886"/>
            <a:ext cx="2317249" cy="769425"/>
          </a:xfrm>
          <a:prstGeom prst="rect">
            <a:avLst/>
          </a:prstGeom>
          <a:noFill/>
          <a:ln>
            <a:noFill/>
          </a:ln>
        </p:spPr>
      </p:pic>
      <p:sp>
        <p:nvSpPr>
          <p:cNvPr id="325" name="Google Shape;325;p61"/>
          <p:cNvSpPr txBox="1"/>
          <p:nvPr>
            <p:ph type="ctrTitle"/>
          </p:nvPr>
        </p:nvSpPr>
        <p:spPr>
          <a:xfrm>
            <a:off x="1104450" y="1568300"/>
            <a:ext cx="6935100" cy="21126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2700">
                <a:solidFill>
                  <a:schemeClr val="dk1"/>
                </a:solidFill>
              </a:rPr>
              <a:t>Learning Objectives</a:t>
            </a:r>
            <a:endParaRPr sz="2700">
              <a:solidFill>
                <a:schemeClr val="dk1"/>
              </a:solidFill>
            </a:endParaRPr>
          </a:p>
          <a:p>
            <a:pPr indent="-355600" lvl="0" marL="457200" rtl="0" algn="l">
              <a:lnSpc>
                <a:spcPct val="115000"/>
              </a:lnSpc>
              <a:spcBef>
                <a:spcPts val="15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To write and present a modern day freedom charter. </a:t>
            </a:r>
            <a:endParaRPr b="0" sz="2000">
              <a:solidFill>
                <a:schemeClr val="dk1"/>
              </a:solidFill>
              <a:latin typeface="Open Sans"/>
              <a:ea typeface="Open Sans"/>
              <a:cs typeface="Open Sans"/>
              <a:sym typeface="Open Sans"/>
            </a:endParaRPr>
          </a:p>
          <a:p>
            <a:pPr indent="-355600" lvl="0" marL="457200" rtl="0" algn="l">
              <a:lnSpc>
                <a:spcPct val="115000"/>
              </a:lnSpc>
              <a:spcBef>
                <a:spcPts val="10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To be able to evaluate the impact of learning about South Africa’s Freedom Charter. </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0" sz="2000">
              <a:solidFill>
                <a:schemeClr val="dk1"/>
              </a:solidFill>
              <a:latin typeface="Open Sans"/>
              <a:ea typeface="Open Sans"/>
              <a:cs typeface="Open Sans"/>
              <a:sym typeface="Open Sans"/>
            </a:endParaRPr>
          </a:p>
          <a:p>
            <a:pPr indent="0" lvl="0" marL="180000" marR="180708" rtl="0" algn="ctr">
              <a:lnSpc>
                <a:spcPct val="115000"/>
              </a:lnSpc>
              <a:spcBef>
                <a:spcPts val="0"/>
              </a:spcBef>
              <a:spcAft>
                <a:spcPts val="0"/>
              </a:spcAft>
              <a:buNone/>
            </a:pPr>
            <a:r>
              <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100">
              <a:solidFill>
                <a:schemeClr val="dk1"/>
              </a:solidFill>
            </a:endParaRPr>
          </a:p>
          <a:p>
            <a:pPr indent="0" lvl="0" marL="0" rtl="0" algn="ctr">
              <a:spcBef>
                <a:spcPts val="0"/>
              </a:spcBef>
              <a:spcAft>
                <a:spcPts val="0"/>
              </a:spcAft>
              <a:buNone/>
            </a:pPr>
            <a:r>
              <a:t/>
            </a:r>
            <a:endParaRPr sz="4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62"/>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Reflect on the Modern Day Freedom Charter</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331" name="Google Shape;331;p62"/>
          <p:cNvSpPr txBox="1"/>
          <p:nvPr/>
        </p:nvSpPr>
        <p:spPr>
          <a:xfrm>
            <a:off x="2144250" y="1108775"/>
            <a:ext cx="6421800" cy="2449800"/>
          </a:xfrm>
          <a:prstGeom prst="rect">
            <a:avLst/>
          </a:prstGeom>
          <a:noFill/>
          <a:ln>
            <a:noFill/>
          </a:ln>
        </p:spPr>
        <p:txBody>
          <a:bodyPr anchorCtr="0" anchor="t" bIns="95625" lIns="95625" spcFirstLastPara="1" rIns="95625" wrap="square" tIns="956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1"/>
                </a:solidFill>
                <a:latin typeface="Open Sans"/>
                <a:ea typeface="Open Sans"/>
                <a:cs typeface="Open Sans"/>
                <a:sym typeface="Open Sans"/>
              </a:rPr>
              <a:t>Reflect on the following prompts in a journal response: </a:t>
            </a:r>
            <a:endParaRPr b="0" i="0" sz="1800" u="none" cap="none" strike="noStrike">
              <a:solidFill>
                <a:schemeClr val="dk1"/>
              </a:solidFill>
              <a:latin typeface="Open Sans"/>
              <a:ea typeface="Open Sans"/>
              <a:cs typeface="Open Sans"/>
              <a:sym typeface="Open Sans"/>
            </a:endParaRPr>
          </a:p>
          <a:p>
            <a:pPr indent="-209550" lvl="0" marL="360001"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How has thinking about a modern day freedom charter shaped how you view/engage the world around you? </a:t>
            </a:r>
            <a:endParaRPr sz="1800">
              <a:solidFill>
                <a:schemeClr val="dk1"/>
              </a:solidFill>
              <a:latin typeface="Open Sans"/>
              <a:ea typeface="Open Sans"/>
              <a:cs typeface="Open Sans"/>
              <a:sym typeface="Open Sans"/>
            </a:endParaRPr>
          </a:p>
          <a:p>
            <a:pPr indent="-209550" lvl="0" marL="360001"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does this suggest about the impact of being involved in writing a charter? </a:t>
            </a:r>
            <a:endParaRPr sz="1800">
              <a:solidFill>
                <a:schemeClr val="dk1"/>
              </a:solidFill>
              <a:latin typeface="Open Sans"/>
              <a:ea typeface="Open Sans"/>
              <a:cs typeface="Open Sans"/>
              <a:sym typeface="Open Sans"/>
            </a:endParaRPr>
          </a:p>
          <a:p>
            <a:pPr indent="-209550" lvl="0" marL="360001"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How can charter writing be viewed as an act of resistance?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3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2286000" marR="0" rtl="0" algn="l">
              <a:lnSpc>
                <a:spcPct val="100000"/>
              </a:lnSpc>
              <a:spcBef>
                <a:spcPts val="3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320040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332" name="Google Shape;332;p62" title="TFT_Journals_No-Text_RGB.png"/>
          <p:cNvPicPr preferRelativeResize="0"/>
          <p:nvPr/>
        </p:nvPicPr>
        <p:blipFill rotWithShape="1">
          <a:blip r:embed="rId3">
            <a:alphaModFix/>
          </a:blip>
          <a:srcRect b="60" l="0" r="0" t="50"/>
          <a:stretch/>
        </p:blipFill>
        <p:spPr>
          <a:xfrm>
            <a:off x="402750" y="2010325"/>
            <a:ext cx="1549925" cy="1548250"/>
          </a:xfrm>
          <a:prstGeom prst="rect">
            <a:avLst/>
          </a:prstGeom>
          <a:noFill/>
          <a:ln>
            <a:noFill/>
          </a:ln>
        </p:spPr>
      </p:pic>
      <p:pic>
        <p:nvPicPr>
          <p:cNvPr id="333" name="Google Shape;333;p62" title="TFT_Think-Pair-Share_No-Text_RGB.png"/>
          <p:cNvPicPr preferRelativeResize="0"/>
          <p:nvPr/>
        </p:nvPicPr>
        <p:blipFill>
          <a:blip r:embed="rId4">
            <a:alphaModFix/>
          </a:blip>
          <a:stretch>
            <a:fillRect/>
          </a:stretch>
        </p:blipFill>
        <p:spPr>
          <a:xfrm>
            <a:off x="402751" y="2010326"/>
            <a:ext cx="1549925" cy="1549925"/>
          </a:xfrm>
          <a:prstGeom prst="rect">
            <a:avLst/>
          </a:prstGeom>
          <a:noFill/>
          <a:ln>
            <a:noFill/>
          </a:ln>
        </p:spPr>
      </p:pic>
      <p:pic>
        <p:nvPicPr>
          <p:cNvPr id="334" name="Google Shape;334;p62" title="TFT_WholeClassDiscuss_No-Text_RGB.png"/>
          <p:cNvPicPr preferRelativeResize="0"/>
          <p:nvPr/>
        </p:nvPicPr>
        <p:blipFill>
          <a:blip r:embed="rId5">
            <a:alphaModFix/>
          </a:blip>
          <a:stretch>
            <a:fillRect/>
          </a:stretch>
        </p:blipFill>
        <p:spPr>
          <a:xfrm>
            <a:off x="402750" y="2010326"/>
            <a:ext cx="1548250" cy="1548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p63"/>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Finish Your </a:t>
            </a:r>
            <a:r>
              <a:rPr b="1" lang="en-GB" sz="2500">
                <a:solidFill>
                  <a:schemeClr val="dk1"/>
                </a:solidFill>
                <a:latin typeface="Montserrat"/>
                <a:ea typeface="Montserrat"/>
                <a:cs typeface="Montserrat"/>
                <a:sym typeface="Montserrat"/>
              </a:rPr>
              <a:t>Modern Day Freedom Charter</a:t>
            </a:r>
            <a:endParaRPr b="1" sz="25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340" name="Google Shape;340;p63"/>
          <p:cNvSpPr txBox="1"/>
          <p:nvPr/>
        </p:nvSpPr>
        <p:spPr>
          <a:xfrm>
            <a:off x="2202500" y="933200"/>
            <a:ext cx="6738000" cy="3974400"/>
          </a:xfrm>
          <a:prstGeom prst="rect">
            <a:avLst/>
          </a:prstGeom>
          <a:solidFill>
            <a:schemeClr val="lt1"/>
          </a:solidFill>
          <a:ln>
            <a:noFill/>
          </a:ln>
        </p:spPr>
        <p:txBody>
          <a:bodyPr anchorCtr="0" anchor="t" bIns="0" lIns="0" spcFirstLastPara="1" rIns="0" wrap="square" tIns="0">
            <a:spAutoFit/>
          </a:bodyPr>
          <a:lstStyle/>
          <a:p>
            <a:pPr indent="-342900" lvl="0" marL="457200" marR="0" rtl="0" algn="l">
              <a:lnSpc>
                <a:spcPct val="115000"/>
              </a:lnSpc>
              <a:spcBef>
                <a:spcPts val="12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In your groups, finish writing your modern day freedom charter, addressing some of the issues you identified in the first activity.</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100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Collect all your information together, creating: </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50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leaflet;</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PowerPoint presentation;</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An article;</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poster;</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speech;</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poem;</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A piece of theatre;</a:t>
            </a:r>
            <a:endParaRPr b="0" i="0" sz="1800" u="none" cap="none" strike="noStrike">
              <a:solidFill>
                <a:schemeClr val="dk1"/>
              </a:solidFill>
              <a:latin typeface="Open Sans"/>
              <a:ea typeface="Open Sans"/>
              <a:cs typeface="Open Sans"/>
              <a:sym typeface="Open Sans"/>
            </a:endParaRPr>
          </a:p>
          <a:p>
            <a:pPr indent="-342900" lvl="1" marL="914400" marR="0" rtl="0" algn="l">
              <a:lnSpc>
                <a:spcPct val="115000"/>
              </a:lnSpc>
              <a:spcBef>
                <a:spcPts val="0"/>
              </a:spcBef>
              <a:spcAft>
                <a:spcPts val="0"/>
              </a:spcAft>
              <a:buClr>
                <a:schemeClr val="dk1"/>
              </a:buClr>
              <a:buSzPts val="1800"/>
              <a:buFont typeface="Open Sans"/>
              <a:buChar char="○"/>
            </a:pPr>
            <a:r>
              <a:rPr b="0" i="0" lang="en-GB" sz="1800" u="none" cap="none" strike="noStrike">
                <a:solidFill>
                  <a:schemeClr val="dk1"/>
                </a:solidFill>
                <a:latin typeface="Open Sans"/>
                <a:ea typeface="Open Sans"/>
                <a:cs typeface="Open Sans"/>
                <a:sym typeface="Open Sans"/>
              </a:rPr>
              <a:t>Or anything else that comes to mind.</a:t>
            </a:r>
            <a:endParaRPr b="0" i="0" sz="1800" u="none" cap="none" strike="noStrike">
              <a:solidFill>
                <a:schemeClr val="dk1"/>
              </a:solidFill>
              <a:latin typeface="Open Sans"/>
              <a:ea typeface="Open Sans"/>
              <a:cs typeface="Open Sans"/>
              <a:sym typeface="Open Sans"/>
            </a:endParaRPr>
          </a:p>
        </p:txBody>
      </p:sp>
      <p:pic>
        <p:nvPicPr>
          <p:cNvPr id="341" name="Google Shape;341;p63" title="TFT_GroupDiscuss_No-Text_RGB.png"/>
          <p:cNvPicPr preferRelativeResize="0"/>
          <p:nvPr/>
        </p:nvPicPr>
        <p:blipFill rotWithShape="1">
          <a:blip r:embed="rId3">
            <a:alphaModFix/>
          </a:blip>
          <a:srcRect b="308" l="0" r="0" t="318"/>
          <a:stretch/>
        </p:blipFill>
        <p:spPr>
          <a:xfrm>
            <a:off x="402750" y="2010325"/>
            <a:ext cx="1549925" cy="15401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sp>
        <p:nvSpPr>
          <p:cNvPr id="346" name="Google Shape;346;p64"/>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Reflect on the Modern Day Freedom Charter</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347" name="Google Shape;347;p64"/>
          <p:cNvSpPr txBox="1"/>
          <p:nvPr/>
        </p:nvSpPr>
        <p:spPr>
          <a:xfrm>
            <a:off x="671675" y="876025"/>
            <a:ext cx="5071500" cy="3973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100"/>
              <a:buFont typeface="Arial"/>
              <a:buNone/>
            </a:pPr>
            <a:r>
              <a:rPr b="0" i="0" lang="en-GB" sz="2000" u="none" cap="none" strike="noStrike">
                <a:solidFill>
                  <a:schemeClr val="dk1"/>
                </a:solidFill>
                <a:latin typeface="Open Sans"/>
                <a:ea typeface="Open Sans"/>
                <a:cs typeface="Open Sans"/>
                <a:sym typeface="Open Sans"/>
              </a:rPr>
              <a:t>Get ready to present your</a:t>
            </a:r>
            <a:r>
              <a:rPr lang="en-GB" sz="2000">
                <a:solidFill>
                  <a:schemeClr val="dk1"/>
                </a:solidFill>
                <a:latin typeface="Open Sans"/>
                <a:ea typeface="Open Sans"/>
                <a:cs typeface="Open Sans"/>
                <a:sym typeface="Open Sans"/>
              </a:rPr>
              <a:t> modern day freedom charters to</a:t>
            </a:r>
            <a:r>
              <a:rPr b="0" i="0" lang="en-GB" sz="2000" u="none" cap="none" strike="noStrike">
                <a:solidFill>
                  <a:schemeClr val="dk1"/>
                </a:solidFill>
                <a:latin typeface="Open Sans"/>
                <a:ea typeface="Open Sans"/>
                <a:cs typeface="Open Sans"/>
                <a:sym typeface="Open Sans"/>
              </a:rPr>
              <a:t> your classmates.</a:t>
            </a:r>
            <a:endParaRPr b="0" i="0" sz="2000" u="none" cap="none" strike="noStrike">
              <a:solidFill>
                <a:schemeClr val="dk1"/>
              </a:solidFill>
              <a:latin typeface="Open Sans"/>
              <a:ea typeface="Open Sans"/>
              <a:cs typeface="Open Sans"/>
              <a:sym typeface="Open Sans"/>
            </a:endParaRPr>
          </a:p>
          <a:p>
            <a:pPr indent="0" lvl="0" marL="0" marR="0" rtl="0" algn="l">
              <a:lnSpc>
                <a:spcPct val="115000"/>
              </a:lnSpc>
              <a:spcBef>
                <a:spcPts val="700"/>
              </a:spcBef>
              <a:spcAft>
                <a:spcPts val="0"/>
              </a:spcAft>
              <a:buClr>
                <a:srgbClr val="000000"/>
              </a:buClr>
              <a:buSzPts val="2100"/>
              <a:buFont typeface="Arial"/>
              <a:buNone/>
            </a:pPr>
            <a:r>
              <a:rPr b="0" i="0" lang="en-GB" sz="2000" u="none" cap="none" strike="noStrike">
                <a:solidFill>
                  <a:schemeClr val="dk1"/>
                </a:solidFill>
                <a:latin typeface="Open Sans"/>
                <a:ea typeface="Open Sans"/>
                <a:cs typeface="Open Sans"/>
                <a:sym typeface="Open Sans"/>
              </a:rPr>
              <a:t>Some guidelines:</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15000"/>
              </a:lnSpc>
              <a:spcBef>
                <a:spcPts val="70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Speak clearly</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15000"/>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Make eye contact with your students (peers)</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15000"/>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Maintain strong and confident body language </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15000"/>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Know your topic well</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15000"/>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Allow time for questions </a:t>
            </a:r>
            <a:endParaRPr b="0" i="0" sz="2000" u="none" cap="none" strike="noStrike">
              <a:solidFill>
                <a:srgbClr val="000000"/>
              </a:solidFill>
              <a:latin typeface="Open Sans"/>
              <a:ea typeface="Open Sans"/>
              <a:cs typeface="Open Sans"/>
              <a:sym typeface="Open Sans"/>
            </a:endParaRPr>
          </a:p>
        </p:txBody>
      </p:sp>
      <p:pic>
        <p:nvPicPr>
          <p:cNvPr id="348" name="Google Shape;348;p64" title="TFT_Student-Presentation_NoText_RGB.png"/>
          <p:cNvPicPr preferRelativeResize="0"/>
          <p:nvPr/>
        </p:nvPicPr>
        <p:blipFill rotWithShape="1">
          <a:blip r:embed="rId3">
            <a:alphaModFix/>
          </a:blip>
          <a:srcRect b="0" l="0" r="0" t="0"/>
          <a:stretch/>
        </p:blipFill>
        <p:spPr>
          <a:xfrm>
            <a:off x="6346575" y="1547450"/>
            <a:ext cx="2048575" cy="204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65"/>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Reflect on the Learning</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354" name="Google Shape;354;p65"/>
          <p:cNvSpPr txBox="1"/>
          <p:nvPr/>
        </p:nvSpPr>
        <p:spPr>
          <a:xfrm>
            <a:off x="2471951" y="962300"/>
            <a:ext cx="6477000" cy="3699600"/>
          </a:xfrm>
          <a:prstGeom prst="rect">
            <a:avLst/>
          </a:prstGeom>
          <a:noFill/>
          <a:ln>
            <a:noFill/>
          </a:ln>
        </p:spPr>
        <p:txBody>
          <a:bodyPr anchorCtr="0" anchor="t" bIns="95625" lIns="95625" spcFirstLastPara="1" rIns="95625" wrap="square" tIns="956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1"/>
                </a:solidFill>
                <a:latin typeface="Open Sans"/>
                <a:ea typeface="Open Sans"/>
                <a:cs typeface="Open Sans"/>
                <a:sym typeface="Open Sans"/>
              </a:rPr>
              <a:t>Reflect on the following prompts in a journal response: </a:t>
            </a:r>
            <a:endParaRPr b="0" i="0" sz="1800" u="none" cap="none" strike="noStrike">
              <a:solidFill>
                <a:schemeClr val="dk1"/>
              </a:solidFill>
              <a:latin typeface="Open Sans"/>
              <a:ea typeface="Open Sans"/>
              <a:cs typeface="Open Sans"/>
              <a:sym typeface="Open Sans"/>
            </a:endParaRPr>
          </a:p>
          <a:p>
            <a:pPr indent="-209550" lvl="0" marL="360001"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is your biggest takeaway from:</a:t>
            </a:r>
            <a:endParaRPr sz="1800">
              <a:solidFill>
                <a:schemeClr val="dk1"/>
              </a:solidFill>
              <a:latin typeface="Open Sans"/>
              <a:ea typeface="Open Sans"/>
              <a:cs typeface="Open Sans"/>
              <a:sym typeface="Open Sans"/>
            </a:endParaRPr>
          </a:p>
          <a:p>
            <a:pPr indent="-219075" lvl="1" marL="630000" rtl="0" algn="l">
              <a:lnSpc>
                <a:spcPct val="115000"/>
              </a:lnSpc>
              <a:spcBef>
                <a:spcPts val="4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Learning about Apartheid South Africa and the Freedom Charter? </a:t>
            </a:r>
            <a:endParaRPr sz="1800">
              <a:solidFill>
                <a:schemeClr val="dk1"/>
              </a:solidFill>
              <a:latin typeface="Open Sans"/>
              <a:ea typeface="Open Sans"/>
              <a:cs typeface="Open Sans"/>
              <a:sym typeface="Open Sans"/>
            </a:endParaRPr>
          </a:p>
          <a:p>
            <a:pPr indent="-219075" lvl="1" marL="630000" rtl="0" algn="l">
              <a:lnSpc>
                <a:spcPct val="115000"/>
              </a:lnSpc>
              <a:spcBef>
                <a:spcPts val="4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Writing a modern day freedom charter?  </a:t>
            </a:r>
            <a:endParaRPr sz="1800">
              <a:solidFill>
                <a:schemeClr val="dk1"/>
              </a:solidFill>
              <a:latin typeface="Open Sans"/>
              <a:ea typeface="Open Sans"/>
              <a:cs typeface="Open Sans"/>
              <a:sym typeface="Open Sans"/>
            </a:endParaRPr>
          </a:p>
          <a:p>
            <a:pPr indent="-209550" lvl="0" marL="360001"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How, if at all, has this learning experience shaped how you view:</a:t>
            </a:r>
            <a:endParaRPr sz="1800">
              <a:solidFill>
                <a:schemeClr val="dk1"/>
              </a:solidFill>
              <a:latin typeface="Open Sans"/>
              <a:ea typeface="Open Sans"/>
              <a:cs typeface="Open Sans"/>
              <a:sym typeface="Open Sans"/>
            </a:endParaRPr>
          </a:p>
          <a:p>
            <a:pPr indent="-219075" lvl="1" marL="630000" rtl="0" algn="l">
              <a:lnSpc>
                <a:spcPct val="115000"/>
              </a:lnSpc>
              <a:spcBef>
                <a:spcPts val="4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Freedom? </a:t>
            </a:r>
            <a:endParaRPr sz="1800">
              <a:solidFill>
                <a:schemeClr val="dk1"/>
              </a:solidFill>
              <a:latin typeface="Open Sans"/>
              <a:ea typeface="Open Sans"/>
              <a:cs typeface="Open Sans"/>
              <a:sym typeface="Open Sans"/>
            </a:endParaRPr>
          </a:p>
          <a:p>
            <a:pPr indent="-219075" lvl="1" marL="630000" rtl="0" algn="l">
              <a:lnSpc>
                <a:spcPct val="115000"/>
              </a:lnSpc>
              <a:spcBef>
                <a:spcPts val="4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Resistance to oppression? </a:t>
            </a:r>
            <a:endParaRPr sz="1800">
              <a:solidFill>
                <a:schemeClr val="dk1"/>
              </a:solidFill>
              <a:latin typeface="Open Sans"/>
              <a:ea typeface="Open Sans"/>
              <a:cs typeface="Open Sans"/>
              <a:sym typeface="Open Sans"/>
            </a:endParaRPr>
          </a:p>
          <a:p>
            <a:pPr indent="0" lvl="0" marL="360001"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3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2286000" marR="0" rtl="0" algn="l">
              <a:lnSpc>
                <a:spcPct val="100000"/>
              </a:lnSpc>
              <a:spcBef>
                <a:spcPts val="3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320040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355" name="Google Shape;355;p65" title="TFT_Journals_No-Text_RGB.png"/>
          <p:cNvPicPr preferRelativeResize="0"/>
          <p:nvPr/>
        </p:nvPicPr>
        <p:blipFill rotWithShape="1">
          <a:blip r:embed="rId3">
            <a:alphaModFix/>
          </a:blip>
          <a:srcRect b="60" l="0" r="0" t="50"/>
          <a:stretch/>
        </p:blipFill>
        <p:spPr>
          <a:xfrm>
            <a:off x="515700" y="1785350"/>
            <a:ext cx="1909400" cy="1907348"/>
          </a:xfrm>
          <a:prstGeom prst="rect">
            <a:avLst/>
          </a:prstGeom>
          <a:noFill/>
          <a:ln>
            <a:noFill/>
          </a:ln>
        </p:spPr>
      </p:pic>
      <p:pic>
        <p:nvPicPr>
          <p:cNvPr id="356" name="Google Shape;356;p65" title="TFT_Think-Pair-Share_No-Text_RGB.png"/>
          <p:cNvPicPr preferRelativeResize="0"/>
          <p:nvPr/>
        </p:nvPicPr>
        <p:blipFill>
          <a:blip r:embed="rId4">
            <a:alphaModFix/>
          </a:blip>
          <a:stretch>
            <a:fillRect/>
          </a:stretch>
        </p:blipFill>
        <p:spPr>
          <a:xfrm>
            <a:off x="515700" y="1785350"/>
            <a:ext cx="1909400" cy="1909400"/>
          </a:xfrm>
          <a:prstGeom prst="rect">
            <a:avLst/>
          </a:prstGeom>
          <a:noFill/>
          <a:ln>
            <a:noFill/>
          </a:ln>
        </p:spPr>
      </p:pic>
      <p:pic>
        <p:nvPicPr>
          <p:cNvPr id="357" name="Google Shape;357;p65" title="TFT_WholeClassDiscuss_No-Text_RGB.png"/>
          <p:cNvPicPr preferRelativeResize="0"/>
          <p:nvPr/>
        </p:nvPicPr>
        <p:blipFill>
          <a:blip r:embed="rId5">
            <a:alphaModFix/>
          </a:blip>
          <a:stretch>
            <a:fillRect/>
          </a:stretch>
        </p:blipFill>
        <p:spPr>
          <a:xfrm>
            <a:off x="515700" y="1797625"/>
            <a:ext cx="1909400" cy="1909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62" name="Shape 362"/>
        <p:cNvGrpSpPr/>
        <p:nvPr/>
      </p:nvGrpSpPr>
      <p:grpSpPr>
        <a:xfrm>
          <a:off x="0" y="0"/>
          <a:ext cx="0" cy="0"/>
          <a:chOff x="0" y="0"/>
          <a:chExt cx="0" cy="0"/>
        </a:xfrm>
      </p:grpSpPr>
      <p:pic>
        <p:nvPicPr>
          <p:cNvPr id="363" name="Google Shape;363;p66"/>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364" name="Google Shape;364;p66"/>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365" name="Google Shape;365;p66"/>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366" name="Google Shape;366;p66"/>
          <p:cNvPicPr preferRelativeResize="0"/>
          <p:nvPr/>
        </p:nvPicPr>
        <p:blipFill rotWithShape="1">
          <a:blip r:embed="rId3">
            <a:alphaModFix/>
          </a:blip>
          <a:srcRect b="0" l="24531" r="50304" t="0"/>
          <a:stretch/>
        </p:blipFill>
        <p:spPr>
          <a:xfrm rot="-5400000">
            <a:off x="7600663" y="2187036"/>
            <a:ext cx="2317249" cy="769425"/>
          </a:xfrm>
          <a:prstGeom prst="rect">
            <a:avLst/>
          </a:prstGeom>
          <a:noFill/>
          <a:ln>
            <a:noFill/>
          </a:ln>
        </p:spPr>
      </p:pic>
      <p:sp>
        <p:nvSpPr>
          <p:cNvPr id="367" name="Google Shape;367;p66"/>
          <p:cNvSpPr txBox="1"/>
          <p:nvPr>
            <p:ph type="ctrTitle"/>
          </p:nvPr>
        </p:nvSpPr>
        <p:spPr>
          <a:xfrm>
            <a:off x="1046100" y="2186988"/>
            <a:ext cx="7051800" cy="7695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2700">
                <a:solidFill>
                  <a:schemeClr val="dk1"/>
                </a:solidFill>
              </a:rPr>
              <a:t>Extensions</a:t>
            </a:r>
            <a:endParaRPr sz="2700">
              <a:solidFill>
                <a:schemeClr val="dk1"/>
              </a:solidFill>
            </a:endParaRPr>
          </a:p>
          <a:p>
            <a:pPr indent="0" lvl="0" marL="0" rtl="0" algn="ctr">
              <a:lnSpc>
                <a:spcPct val="115000"/>
              </a:lnSpc>
              <a:spcBef>
                <a:spcPts val="1500"/>
              </a:spcBef>
              <a:spcAft>
                <a:spcPts val="0"/>
              </a:spcAft>
              <a:buNone/>
            </a:pPr>
            <a:r>
              <a:t/>
            </a:r>
            <a:endParaRPr sz="2100">
              <a:solidFill>
                <a:schemeClr val="dk1"/>
              </a:solidFill>
            </a:endParaRPr>
          </a:p>
          <a:p>
            <a:pPr indent="0" lvl="0" marL="0" rtl="0" algn="ctr">
              <a:spcBef>
                <a:spcPts val="0"/>
              </a:spcBef>
              <a:spcAft>
                <a:spcPts val="0"/>
              </a:spcAft>
              <a:buNone/>
            </a:pPr>
            <a:r>
              <a:t/>
            </a:r>
            <a:endParaRPr sz="4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Teach for Tomorrow 1">
      <a:dk1>
        <a:srgbClr val="000000"/>
      </a:dk1>
      <a:lt1>
        <a:srgbClr val="FFFFFF"/>
      </a:lt1>
      <a:dk2>
        <a:srgbClr val="0E2841"/>
      </a:dk2>
      <a:lt2>
        <a:srgbClr val="F0ECF8"/>
      </a:lt2>
      <a:accent1>
        <a:srgbClr val="342B76"/>
      </a:accent1>
      <a:accent2>
        <a:srgbClr val="3A3584"/>
      </a:accent2>
      <a:accent3>
        <a:srgbClr val="FFBB9C"/>
      </a:accent3>
      <a:accent4>
        <a:srgbClr val="8885B6"/>
      </a:accent4>
      <a:accent5>
        <a:srgbClr val="C9E388"/>
      </a:accent5>
      <a:accent6>
        <a:srgbClr val="F8E85E"/>
      </a:accent6>
      <a:hlink>
        <a:srgbClr val="3A3485"/>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